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42"/>
  </p:notesMasterIdLst>
  <p:sldIdLst>
    <p:sldId id="256" r:id="rId3"/>
    <p:sldId id="257" r:id="rId4"/>
    <p:sldId id="261" r:id="rId5"/>
    <p:sldId id="273" r:id="rId6"/>
    <p:sldId id="262" r:id="rId7"/>
    <p:sldId id="297" r:id="rId8"/>
    <p:sldId id="274" r:id="rId9"/>
    <p:sldId id="275" r:id="rId10"/>
    <p:sldId id="284" r:id="rId11"/>
    <p:sldId id="298" r:id="rId12"/>
    <p:sldId id="291" r:id="rId13"/>
    <p:sldId id="292" r:id="rId14"/>
    <p:sldId id="289" r:id="rId15"/>
    <p:sldId id="290" r:id="rId16"/>
    <p:sldId id="277" r:id="rId17"/>
    <p:sldId id="278" r:id="rId18"/>
    <p:sldId id="279" r:id="rId19"/>
    <p:sldId id="280" r:id="rId20"/>
    <p:sldId id="281" r:id="rId21"/>
    <p:sldId id="295" r:id="rId22"/>
    <p:sldId id="282" r:id="rId23"/>
    <p:sldId id="285" r:id="rId24"/>
    <p:sldId id="283" r:id="rId25"/>
    <p:sldId id="286" r:id="rId26"/>
    <p:sldId id="288" r:id="rId27"/>
    <p:sldId id="296" r:id="rId28"/>
    <p:sldId id="287" r:id="rId29"/>
    <p:sldId id="293" r:id="rId30"/>
    <p:sldId id="294" r:id="rId31"/>
    <p:sldId id="2088" r:id="rId32"/>
    <p:sldId id="2054" r:id="rId33"/>
    <p:sldId id="2082" r:id="rId34"/>
    <p:sldId id="2083" r:id="rId35"/>
    <p:sldId id="2085" r:id="rId36"/>
    <p:sldId id="2086" r:id="rId37"/>
    <p:sldId id="2042" r:id="rId38"/>
    <p:sldId id="2087" r:id="rId39"/>
    <p:sldId id="276" r:id="rId40"/>
    <p:sldId id="29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4" autoAdjust="0"/>
    <p:restoredTop sz="94660"/>
  </p:normalViewPr>
  <p:slideViewPr>
    <p:cSldViewPr snapToGrid="0">
      <p:cViewPr varScale="1">
        <p:scale>
          <a:sx n="90" d="100"/>
          <a:sy n="90" d="100"/>
        </p:scale>
        <p:origin x="6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26/11/2019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11/26/2019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11/26/2019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graph.microsoft.com/Calendars.Read" TargetMode="External"/><Relationship Id="rId2" Type="http://schemas.openxmlformats.org/officeDocument/2006/relationships/hyperlink" Target="https://graph.microsoft.com/" TargetMode="Externa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39.png"/><Relationship Id="rId11" Type="http://schemas.microsoft.com/office/2018/10/relationships/comments" Target="../comments/modernComment_806_D7D46C4B.xml"/><Relationship Id="rId5" Type="http://schemas.openxmlformats.org/officeDocument/2006/relationships/image" Target="../media/image38.png"/><Relationship Id="rId10" Type="http://schemas.microsoft.com/office/2007/relationships/hdphoto" Target="../media/hdphoto2.wdp"/><Relationship Id="rId4" Type="http://schemas.openxmlformats.org/officeDocument/2006/relationships/image" Target="../media/image37.png"/><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hyperlink" Target="https://aka.ms/msidbestpractice" TargetMode="Externa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UpdateToMSALnet" TargetMode="External"/><Relationship Id="rId2" Type="http://schemas.openxmlformats.org/officeDocument/2006/relationships/hyperlink" Target="https://aka.ms/UpdateToMSALjs" TargetMode="External"/><Relationship Id="rId1" Type="http://schemas.openxmlformats.org/officeDocument/2006/relationships/slideLayout" Target="../slideLayouts/slideLayout18.xml"/><Relationship Id="rId5" Type="http://schemas.openxmlformats.org/officeDocument/2006/relationships/hyperlink" Target="https://aka.ms/UpdateToMSALiOSmacOS" TargetMode="External"/><Relationship Id="rId4" Type="http://schemas.openxmlformats.org/officeDocument/2006/relationships/hyperlink" Target="https://aka.ms/UpdateToMSALandroi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The Microsoft Identity Platform</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a:t>
            </a:r>
            <a:r>
              <a:rPr lang="en-US" sz="2400" dirty="0" err="1"/>
              <a:t>rbrayb</a:t>
            </a:r>
            <a:endParaRPr lang="en-US" sz="2400" dirty="0"/>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1371600" y="202844"/>
            <a:ext cx="229005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OAuth 2.0</a:t>
            </a:r>
            <a:endParaRPr lang="en-NZ" sz="4000" dirty="0"/>
          </a:p>
        </p:txBody>
      </p:sp>
      <p:pic>
        <p:nvPicPr>
          <p:cNvPr id="5122" name="Picture 2">
            <a:extLst>
              <a:ext uri="{FF2B5EF4-FFF2-40B4-BE49-F238E27FC236}">
                <a16:creationId xmlns:a16="http://schemas.microsoft.com/office/drawing/2014/main" id="{30AA0582-1C9D-47DB-BF6D-26D116C07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002603"/>
            <a:ext cx="10477500" cy="583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80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CC784451-3442-4C33-BB93-663C285C6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003" y="117628"/>
            <a:ext cx="9453563" cy="662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229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14E7392B-1978-4479-BF4A-C027BF63E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184211"/>
            <a:ext cx="8299450" cy="647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847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EC5E4-EC65-4CA6-B190-6356BDE8DFBC}"/>
              </a:ext>
            </a:extLst>
          </p:cNvPr>
          <p:cNvPicPr>
            <a:picLocks noChangeAspect="1"/>
          </p:cNvPicPr>
          <p:nvPr/>
        </p:nvPicPr>
        <p:blipFill>
          <a:blip r:embed="rId2"/>
          <a:stretch>
            <a:fillRect/>
          </a:stretch>
        </p:blipFill>
        <p:spPr>
          <a:xfrm>
            <a:off x="1259841" y="1669002"/>
            <a:ext cx="9094796" cy="4136994"/>
          </a:xfrm>
          <a:prstGeom prst="rect">
            <a:avLst/>
          </a:prstGeom>
        </p:spPr>
      </p:pic>
      <p:sp>
        <p:nvSpPr>
          <p:cNvPr id="4" name="Title 1">
            <a:extLst>
              <a:ext uri="{FF2B5EF4-FFF2-40B4-BE49-F238E27FC236}">
                <a16:creationId xmlns:a16="http://schemas.microsoft.com/office/drawing/2014/main" id="{309293EF-60F2-4B5F-9705-1C53797248FB}"/>
              </a:ext>
            </a:extLst>
          </p:cNvPr>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Auth0</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74953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DDCAC-8D73-4C82-B0DB-ABE5C127894C}"/>
              </a:ext>
            </a:extLst>
          </p:cNvPr>
          <p:cNvPicPr>
            <a:picLocks noChangeAspect="1"/>
          </p:cNvPicPr>
          <p:nvPr/>
        </p:nvPicPr>
        <p:blipFill>
          <a:blip r:embed="rId2"/>
          <a:stretch>
            <a:fillRect/>
          </a:stretch>
        </p:blipFill>
        <p:spPr>
          <a:xfrm>
            <a:off x="870012" y="1699110"/>
            <a:ext cx="9417351" cy="4115764"/>
          </a:xfrm>
          <a:prstGeom prst="rect">
            <a:avLst/>
          </a:prstGeom>
        </p:spPr>
      </p:pic>
      <p:sp>
        <p:nvSpPr>
          <p:cNvPr id="4" name="Title 1">
            <a:extLst>
              <a:ext uri="{FF2B5EF4-FFF2-40B4-BE49-F238E27FC236}">
                <a16:creationId xmlns:a16="http://schemas.microsoft.com/office/drawing/2014/main" id="{6F3D2109-7B13-44E3-9537-9BA3B5F60EC1}"/>
              </a:ext>
            </a:extLst>
          </p:cNvPr>
          <p:cNvSpPr>
            <a:spLocks noGrp="1"/>
          </p:cNvSpPr>
          <p:nvPr>
            <p:ph type="title"/>
          </p:nvPr>
        </p:nvSpPr>
        <p:spPr>
          <a:xfrm>
            <a:off x="870012" y="414557"/>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Auth0</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3894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3B50AC-1B9F-4965-AB13-0320EC183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84" y="1047565"/>
            <a:ext cx="8823325" cy="57177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2F00EE9-D55F-479C-87C4-56C8C19A5831}"/>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SPA</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170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0783A-6F29-4525-A7C1-8FF7CE726ADD}"/>
              </a:ext>
            </a:extLst>
          </p:cNvPr>
          <p:cNvPicPr>
            <a:picLocks noChangeAspect="1"/>
          </p:cNvPicPr>
          <p:nvPr/>
        </p:nvPicPr>
        <p:blipFill>
          <a:blip r:embed="rId2"/>
          <a:stretch>
            <a:fillRect/>
          </a:stretch>
        </p:blipFill>
        <p:spPr>
          <a:xfrm>
            <a:off x="1321984" y="1143745"/>
            <a:ext cx="8382726" cy="5714255"/>
          </a:xfrm>
          <a:prstGeom prst="rect">
            <a:avLst/>
          </a:prstGeom>
        </p:spPr>
      </p:pic>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793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4DF0E30-EB6C-4558-982F-16F75ADEF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84" y="1349404"/>
            <a:ext cx="8447087" cy="53853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3AE250C-543E-43B0-A56A-8DEFF53D29A4}"/>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(User)</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14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085E5D-3B1A-46C5-8579-CFA79126E240}"/>
              </a:ext>
            </a:extLst>
          </p:cNvPr>
          <p:cNvPicPr>
            <a:picLocks noChangeAspect="1"/>
          </p:cNvPicPr>
          <p:nvPr/>
        </p:nvPicPr>
        <p:blipFill>
          <a:blip r:embed="rId2"/>
          <a:stretch>
            <a:fillRect/>
          </a:stretch>
        </p:blipFill>
        <p:spPr>
          <a:xfrm>
            <a:off x="1321258" y="1020932"/>
            <a:ext cx="8382726" cy="5763633"/>
          </a:xfrm>
          <a:prstGeom prst="rect">
            <a:avLst/>
          </a:prstGeom>
        </p:spPr>
      </p:pic>
      <p:sp>
        <p:nvSpPr>
          <p:cNvPr id="3" name="Title 1">
            <a:extLst>
              <a:ext uri="{FF2B5EF4-FFF2-40B4-BE49-F238E27FC236}">
                <a16:creationId xmlns:a16="http://schemas.microsoft.com/office/drawing/2014/main" id="{A4D3D822-48B7-4152-B61E-7CD23FB862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(Application)</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9157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62177-3101-4AFB-94DD-C11A12911362}"/>
              </a:ext>
            </a:extLst>
          </p:cNvPr>
          <p:cNvPicPr>
            <a:picLocks noChangeAspect="1"/>
          </p:cNvPicPr>
          <p:nvPr/>
        </p:nvPicPr>
        <p:blipFill>
          <a:blip r:embed="rId2"/>
          <a:stretch>
            <a:fillRect/>
          </a:stretch>
        </p:blipFill>
        <p:spPr>
          <a:xfrm>
            <a:off x="1321984" y="1352252"/>
            <a:ext cx="8382726" cy="4313294"/>
          </a:xfrm>
          <a:prstGeom prst="rect">
            <a:avLst/>
          </a:prstGeom>
        </p:spPr>
      </p:pic>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 API</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138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793" y="344173"/>
            <a:ext cx="8001000" cy="1369217"/>
          </a:xfrm>
        </p:spPr>
        <p:txBody>
          <a:bodyPr>
            <a:normAutofit/>
          </a:bodyPr>
          <a:lstStyle/>
          <a:p>
            <a:r>
              <a:rPr lang="en-US" sz="4000" cap="none" dirty="0">
                <a:solidFill>
                  <a:srgbClr val="0070C0"/>
                </a:solidFill>
                <a:latin typeface="Calibri"/>
                <a:cs typeface="Calibri"/>
              </a:rPr>
              <a:t>In the beginning …</a:t>
            </a:r>
            <a:br>
              <a:rPr lang="en-US" sz="4000" cap="none" dirty="0">
                <a:solidFill>
                  <a:srgbClr val="0070C0"/>
                </a:solidFill>
                <a:latin typeface="Calibri"/>
                <a:cs typeface="Calibri"/>
              </a:rPr>
            </a:br>
            <a:endParaRPr lang="en-US" sz="3200" cap="none" dirty="0">
              <a:solidFill>
                <a:srgbClr val="0070C0"/>
              </a:solidFill>
              <a:latin typeface="Calibri"/>
              <a:cs typeface="Calibri"/>
            </a:endParaRPr>
          </a:p>
        </p:txBody>
      </p:sp>
      <p:pic>
        <p:nvPicPr>
          <p:cNvPr id="4" name="Picture 3">
            <a:extLst>
              <a:ext uri="{FF2B5EF4-FFF2-40B4-BE49-F238E27FC236}">
                <a16:creationId xmlns:a16="http://schemas.microsoft.com/office/drawing/2014/main" id="{380A9C80-4CFD-4034-9511-BC5500346D6B}"/>
              </a:ext>
            </a:extLst>
          </p:cNvPr>
          <p:cNvPicPr>
            <a:picLocks noChangeAspect="1"/>
          </p:cNvPicPr>
          <p:nvPr/>
        </p:nvPicPr>
        <p:blipFill>
          <a:blip r:embed="rId2"/>
          <a:stretch>
            <a:fillRect/>
          </a:stretch>
        </p:blipFill>
        <p:spPr>
          <a:xfrm>
            <a:off x="724793" y="1416563"/>
            <a:ext cx="7620660" cy="4671465"/>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50132" y="88776"/>
            <a:ext cx="175856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F958DB1-EA3E-43EB-BEE3-D8AF4CBF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843" y="290744"/>
            <a:ext cx="7834313" cy="627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63EBE-0FCC-423C-BEC0-6161CB5F5D57}"/>
              </a:ext>
            </a:extLst>
          </p:cNvPr>
          <p:cNvPicPr>
            <a:picLocks noChangeAspect="1"/>
          </p:cNvPicPr>
          <p:nvPr/>
        </p:nvPicPr>
        <p:blipFill>
          <a:blip r:embed="rId2"/>
          <a:stretch>
            <a:fillRect/>
          </a:stretch>
        </p:blipFill>
        <p:spPr>
          <a:xfrm>
            <a:off x="4364182" y="132080"/>
            <a:ext cx="3463636" cy="6593840"/>
          </a:xfrm>
          <a:prstGeom prst="rect">
            <a:avLst/>
          </a:prstGeom>
        </p:spPr>
      </p:pic>
      <p:sp>
        <p:nvSpPr>
          <p:cNvPr id="3" name="Title 1">
            <a:extLst>
              <a:ext uri="{FF2B5EF4-FFF2-40B4-BE49-F238E27FC236}">
                <a16:creationId xmlns:a16="http://schemas.microsoft.com/office/drawing/2014/main" id="{C1DDA09C-DDD0-48B0-862C-C2D7E0F2B11B}"/>
              </a:ext>
            </a:extLst>
          </p:cNvPr>
          <p:cNvSpPr>
            <a:spLocks noGrp="1"/>
          </p:cNvSpPr>
          <p:nvPr>
            <p:ph type="title"/>
          </p:nvPr>
        </p:nvSpPr>
        <p:spPr>
          <a:xfrm>
            <a:off x="173182" y="221942"/>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Menu</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622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83641-2ED4-48B4-B59C-DFFA297FA299}"/>
              </a:ext>
            </a:extLst>
          </p:cNvPr>
          <p:cNvPicPr>
            <a:picLocks noChangeAspect="1"/>
          </p:cNvPicPr>
          <p:nvPr/>
        </p:nvPicPr>
        <p:blipFill>
          <a:blip r:embed="rId2"/>
          <a:stretch>
            <a:fillRect/>
          </a:stretch>
        </p:blipFill>
        <p:spPr>
          <a:xfrm>
            <a:off x="1302839" y="1238169"/>
            <a:ext cx="9586323" cy="4381662"/>
          </a:xfrm>
          <a:prstGeom prst="rect">
            <a:avLst/>
          </a:prstGeom>
        </p:spPr>
      </p:pic>
      <p:sp>
        <p:nvSpPr>
          <p:cNvPr id="3" name="Title 1">
            <a:extLst>
              <a:ext uri="{FF2B5EF4-FFF2-40B4-BE49-F238E27FC236}">
                <a16:creationId xmlns:a16="http://schemas.microsoft.com/office/drawing/2014/main" id="{F7C02138-1097-4768-B2EC-A59AEE3FB5DF}"/>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ADAL - MSAL</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3525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E7ABF-8B6B-4C69-BBF5-5683A302E061}"/>
              </a:ext>
            </a:extLst>
          </p:cNvPr>
          <p:cNvPicPr>
            <a:picLocks noChangeAspect="1"/>
          </p:cNvPicPr>
          <p:nvPr/>
        </p:nvPicPr>
        <p:blipFill>
          <a:blip r:embed="rId2"/>
          <a:stretch>
            <a:fillRect/>
          </a:stretch>
        </p:blipFill>
        <p:spPr>
          <a:xfrm>
            <a:off x="1424759" y="2352001"/>
            <a:ext cx="9342483" cy="2153998"/>
          </a:xfrm>
          <a:prstGeom prst="rect">
            <a:avLst/>
          </a:prstGeom>
        </p:spPr>
      </p:pic>
      <p:sp>
        <p:nvSpPr>
          <p:cNvPr id="4" name="Rectangle 3">
            <a:extLst>
              <a:ext uri="{FF2B5EF4-FFF2-40B4-BE49-F238E27FC236}">
                <a16:creationId xmlns:a16="http://schemas.microsoft.com/office/drawing/2014/main" id="{12E3AD78-2105-42D7-8347-2BED6CBEC135}"/>
              </a:ext>
            </a:extLst>
          </p:cNvPr>
          <p:cNvSpPr/>
          <p:nvPr/>
        </p:nvSpPr>
        <p:spPr>
          <a:xfrm>
            <a:off x="1424759" y="771804"/>
            <a:ext cx="315669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The Endpoints</a:t>
            </a:r>
            <a:endParaRPr lang="en-NZ" sz="4000" dirty="0"/>
          </a:p>
        </p:txBody>
      </p:sp>
    </p:spTree>
    <p:extLst>
      <p:ext uri="{BB962C8B-B14F-4D97-AF65-F5344CB8AC3E}">
        <p14:creationId xmlns:p14="http://schemas.microsoft.com/office/powerpoint/2010/main" val="261208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Types of tenant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268760"/>
            <a:ext cx="10432346"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You can restrict the types available by modifying the authority 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https://login.microsoftonline.com/common/v2.0</a:t>
            </a:r>
          </a:p>
          <a:p>
            <a:pPr lvl="1"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The default, allows any account </a:t>
            </a:r>
          </a:p>
          <a:p>
            <a:pPr marL="457200" lvl="1" indent="0" defTabSz="914400" eaLnBrk="0" fontAlgn="base" hangingPunct="0">
              <a:spcBef>
                <a:spcPct val="0"/>
              </a:spcBef>
              <a:spcAft>
                <a:spcPct val="0"/>
              </a:spcAft>
              <a:buClr>
                <a:srgbClr val="FFFF00"/>
              </a:buClr>
              <a:buSzTx/>
              <a:buNone/>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https://login.microsoftonline.com/organizations/v2.0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Azure AD/Office 365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https://login.microsoftonline.com/consumers/v2.0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personal MS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https://login.microsoftonline.com/{tenant-id}/v2.0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4"/>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 specific Azure AD tenant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3880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Resources / scopes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303030"/>
            <a:ext cx="10859007"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ADAL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Resource URI</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https://graph.microsoft.com</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MSAL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Scope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Tx/>
              <a:buSzTx/>
              <a:buNone/>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https://graph.microsoft.com/Calendars.Read</a:t>
            </a: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Tx/>
              <a:buSzTx/>
              <a:buNone/>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Tx/>
              <a:buSzTx/>
              <a:buNone/>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Scope=Calendars.Read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025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The rest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956783"/>
            <a:ext cx="1085900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MSAL - ADFS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MSAL connects to Azure AD, which is federated with AD FS</a:t>
            </a: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MSAL connects directly to AD FS (Server 2019) (Azure Stack)</a:t>
            </a:r>
          </a:p>
          <a:p>
            <a:pPr>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Can use ADAL (Samples available)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MSAL – Azure AD B2C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JS</a:t>
            </a:r>
          </a:p>
          <a:p>
            <a:pPr marL="0" indent="0" defTabSz="914400" eaLnBrk="0" fontAlgn="base" hangingPunct="0">
              <a:spcBef>
                <a:spcPct val="0"/>
              </a:spcBef>
              <a:spcAft>
                <a:spcPct val="0"/>
              </a:spcAft>
              <a:buClr>
                <a:srgbClr val="FFFF00"/>
              </a:buClr>
              <a:buSzTx/>
              <a:buNone/>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.NET</a:t>
            </a:r>
          </a:p>
          <a:p>
            <a:pPr marL="0" indent="0" defTabSz="914400" eaLnBrk="0" fontAlgn="base" hangingPunct="0">
              <a:spcBef>
                <a:spcPct val="0"/>
              </a:spcBef>
              <a:spcAft>
                <a:spcPct val="0"/>
              </a:spcAft>
              <a:buClr>
                <a:srgbClr val="FFFF00"/>
              </a:buClr>
              <a:buSzTx/>
              <a:buNone/>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Samples available</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586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04A893-085A-44C1-B23F-6C3080996512}"/>
              </a:ext>
            </a:extLst>
          </p:cNvPr>
          <p:cNvPicPr>
            <a:picLocks noChangeAspect="1"/>
          </p:cNvPicPr>
          <p:nvPr/>
        </p:nvPicPr>
        <p:blipFill>
          <a:blip r:embed="rId2"/>
          <a:stretch>
            <a:fillRect/>
          </a:stretch>
        </p:blipFill>
        <p:spPr>
          <a:xfrm>
            <a:off x="690648" y="941796"/>
            <a:ext cx="10810703" cy="5489484"/>
          </a:xfrm>
          <a:prstGeom prst="rect">
            <a:avLst/>
          </a:prstGeom>
        </p:spPr>
      </p:pic>
      <p:sp>
        <p:nvSpPr>
          <p:cNvPr id="3" name="Title 1">
            <a:extLst>
              <a:ext uri="{FF2B5EF4-FFF2-40B4-BE49-F238E27FC236}">
                <a16:creationId xmlns:a16="http://schemas.microsoft.com/office/drawing/2014/main" id="{8B34415A-6020-42A8-9198-EC2FBCCB0E7D}"/>
              </a:ext>
            </a:extLst>
          </p:cNvPr>
          <p:cNvSpPr>
            <a:spLocks noGrp="1"/>
          </p:cNvSpPr>
          <p:nvPr>
            <p:ph type="title"/>
          </p:nvPr>
        </p:nvSpPr>
        <p:spPr>
          <a:xfrm>
            <a:off x="761537" y="0"/>
            <a:ext cx="894244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ADAL – MSAL - code</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539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9" y="771804"/>
            <a:ext cx="7328624" cy="3477875"/>
          </a:xfrm>
          <a:prstGeom prst="rect">
            <a:avLst/>
          </a:prstGeom>
        </p:spPr>
        <p:txBody>
          <a:bodyPr wrap="square">
            <a:spAutoFit/>
          </a:bodyPr>
          <a:lstStyle/>
          <a:p>
            <a:r>
              <a:rPr lang="en-US" sz="4000" dirty="0">
                <a:solidFill>
                  <a:schemeClr val="bg1"/>
                </a:solidFill>
                <a:latin typeface="Calibri" panose="020F0502020204030204" pitchFamily="34" charset="0"/>
                <a:cs typeface="Calibri" panose="020F0502020204030204" pitchFamily="34" charset="0"/>
              </a:rPr>
              <a:t>The Demo</a:t>
            </a:r>
          </a:p>
          <a:p>
            <a:endParaRPr lang="en-US" sz="4000" dirty="0">
              <a:solidFill>
                <a:schemeClr val="accent1">
                  <a:lumMod val="60000"/>
                  <a:lumOff val="40000"/>
                </a:schemeClr>
              </a:solidFill>
              <a:latin typeface="Calibri" panose="020F0502020204030204" pitchFamily="34" charset="0"/>
              <a:cs typeface="Calibri" panose="020F0502020204030204" pitchFamily="34" charset="0"/>
            </a:endParaRP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The old way</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Connected Services</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.NET Core B2C</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New application registration</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Samples</a:t>
            </a:r>
          </a:p>
          <a:p>
            <a:endParaRPr lang="en-NZ" sz="4000" dirty="0"/>
          </a:p>
        </p:txBody>
      </p:sp>
    </p:spTree>
    <p:extLst>
      <p:ext uri="{BB962C8B-B14F-4D97-AF65-F5344CB8AC3E}">
        <p14:creationId xmlns:p14="http://schemas.microsoft.com/office/powerpoint/2010/main" val="76153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4241097"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Connected Services</a:t>
            </a:r>
            <a:endParaRPr lang="en-NZ" sz="4000" dirty="0"/>
          </a:p>
        </p:txBody>
      </p:sp>
      <p:pic>
        <p:nvPicPr>
          <p:cNvPr id="3" name="Picture 2">
            <a:extLst>
              <a:ext uri="{FF2B5EF4-FFF2-40B4-BE49-F238E27FC236}">
                <a16:creationId xmlns:a16="http://schemas.microsoft.com/office/drawing/2014/main" id="{76EF6A3B-C981-4D6B-BFFF-1D55B800138A}"/>
              </a:ext>
            </a:extLst>
          </p:cNvPr>
          <p:cNvPicPr>
            <a:picLocks noChangeAspect="1"/>
          </p:cNvPicPr>
          <p:nvPr/>
        </p:nvPicPr>
        <p:blipFill>
          <a:blip r:embed="rId2"/>
          <a:stretch>
            <a:fillRect/>
          </a:stretch>
        </p:blipFill>
        <p:spPr>
          <a:xfrm>
            <a:off x="1327589" y="1156628"/>
            <a:ext cx="8382726" cy="5164273"/>
          </a:xfrm>
          <a:prstGeom prst="rect">
            <a:avLst/>
          </a:prstGeom>
        </p:spPr>
      </p:pic>
    </p:spTree>
    <p:extLst>
      <p:ext uri="{BB962C8B-B14F-4D97-AF65-F5344CB8AC3E}">
        <p14:creationId xmlns:p14="http://schemas.microsoft.com/office/powerpoint/2010/main" val="1450394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8382000" cy="941796"/>
          </a:xfrm>
        </p:spPr>
        <p:txBody>
          <a:bodyPr>
            <a:normAutofit fontScale="90000"/>
          </a:bodyPr>
          <a:lstStyle/>
          <a:p>
            <a:r>
              <a:rPr sz="4400" dirty="0">
                <a:solidFill>
                  <a:schemeClr val="bg1">
                    <a:lumMod val="95000"/>
                  </a:schemeClr>
                </a:solidFill>
                <a:latin typeface="Calibri" panose="020F0502020204030204" pitchFamily="34" charset="0"/>
                <a:cs typeface="Calibri" panose="020F0502020204030204" pitchFamily="34" charset="0"/>
              </a:rPr>
              <a:t>Defining the Problem</a:t>
            </a:r>
            <a:br>
              <a:rPr dirty="0">
                <a:solidFill>
                  <a:schemeClr val="bg1">
                    <a:lumMod val="95000"/>
                  </a:schemeClr>
                </a:solidFill>
                <a:latin typeface="Calibri" panose="020F0502020204030204" pitchFamily="34" charset="0"/>
                <a:cs typeface="Calibri" panose="020F0502020204030204" pitchFamily="34" charset="0"/>
              </a:rPr>
            </a:br>
            <a:r>
              <a:rPr lang="en-US" dirty="0">
                <a:ln>
                  <a:noFill/>
                </a:ln>
                <a:solidFill>
                  <a:srgbClr val="00B050"/>
                </a:solidFill>
                <a:latin typeface="Calibri" panose="020F0502020204030204" pitchFamily="34" charset="0"/>
                <a:cs typeface="Calibri" panose="020F0502020204030204" pitchFamily="34" charset="0"/>
              </a:rPr>
              <a:t>Working with identity is too hard (1)</a:t>
            </a:r>
          </a:p>
        </p:txBody>
      </p:sp>
      <p:sp>
        <p:nvSpPr>
          <p:cNvPr id="3" name="Content Placeholder 2"/>
          <p:cNvSpPr>
            <a:spLocks noGrp="1"/>
          </p:cNvSpPr>
          <p:nvPr>
            <p:ph type="body" sz="quarter" idx="10"/>
          </p:nvPr>
        </p:nvSpPr>
        <p:spPr>
          <a:xfrm>
            <a:off x="1874285" y="1480332"/>
            <a:ext cx="8382000" cy="5149068"/>
          </a:xfrm>
        </p:spPr>
        <p:txBody>
          <a:bodyPr>
            <a:noAutofit/>
          </a:bodyPr>
          <a:lstStyle/>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But it appears so easy – a login screen with two textboxes </a:t>
            </a: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 How hard can that be?</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The iceberg scenario – users only see the 10 % “above the surface”</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Applications must use different identity technologies in different situations:</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Developers don’t understand security – take short cuts</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Results in multiple identities</a:t>
            </a:r>
          </a:p>
        </p:txBody>
      </p:sp>
    </p:spTree>
    <p:extLst>
      <p:ext uri="{BB962C8B-B14F-4D97-AF65-F5344CB8AC3E}">
        <p14:creationId xmlns:p14="http://schemas.microsoft.com/office/powerpoint/2010/main" val="89585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9" y="771804"/>
            <a:ext cx="7328624" cy="193899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Ignite Orlando 2019</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28892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362102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11"/>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4D11DD-43CB-4E45-998C-3033CEC7C589}"/>
              </a:ext>
            </a:extLst>
          </p:cNvPr>
          <p:cNvSpPr>
            <a:spLocks noGrp="1"/>
          </p:cNvSpPr>
          <p:nvPr>
            <p:ph type="title"/>
          </p:nvPr>
        </p:nvSpPr>
        <p:spPr>
          <a:xfrm>
            <a:off x="496823" y="457200"/>
            <a:ext cx="11018520" cy="615553"/>
          </a:xfrm>
        </p:spPr>
        <p:txBody>
          <a:bodyPr>
            <a:noAutofit/>
          </a:bodyPr>
          <a:lstStyle/>
          <a:p>
            <a:r>
              <a:rPr lang="en-US" sz="4000" dirty="0">
                <a:solidFill>
                  <a:schemeClr val="bg1"/>
                </a:solidFill>
                <a:latin typeface="Calibri" panose="020F0502020204030204" pitchFamily="34" charset="0"/>
                <a:cs typeface="Calibri" panose="020F0502020204030204" pitchFamily="34" charset="0"/>
              </a:rPr>
              <a:t>It’s EASY and you get stuff for FREE</a:t>
            </a:r>
          </a:p>
        </p:txBody>
      </p:sp>
      <p:sp>
        <p:nvSpPr>
          <p:cNvPr id="6" name="Content Placeholder 5">
            <a:extLst>
              <a:ext uri="{FF2B5EF4-FFF2-40B4-BE49-F238E27FC236}">
                <a16:creationId xmlns:a16="http://schemas.microsoft.com/office/drawing/2014/main" id="{4E25D19F-F98C-4C3F-B696-A5381D05A34B}"/>
              </a:ext>
            </a:extLst>
          </p:cNvPr>
          <p:cNvSpPr txBox="1">
            <a:spLocks/>
          </p:cNvSpPr>
          <p:nvPr/>
        </p:nvSpPr>
        <p:spPr>
          <a:xfrm>
            <a:off x="586581" y="1394995"/>
            <a:ext cx="11018838" cy="3096232"/>
          </a:xfrm>
          <a:prstGeom prst="rect">
            <a:avLst/>
          </a:prstGeom>
        </p:spPr>
        <p:txBody>
          <a:bodyPr vert="horz" wrap="square" lIns="0" tIns="0" rIns="0" bIns="0" rtlCol="0" anchor="t">
            <a:sp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000" dirty="0">
                <a:solidFill>
                  <a:schemeClr val="accent1">
                    <a:lumMod val="60000"/>
                    <a:lumOff val="40000"/>
                  </a:schemeClr>
                </a:solidFill>
                <a:latin typeface="Calibri" panose="020F0502020204030204" pitchFamily="34" charset="0"/>
                <a:cs typeface="Calibri" panose="020F0502020204030204" pitchFamily="34" charset="0"/>
              </a:rPr>
              <a:t>It’s easy:</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Register your app</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Use a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quickstart</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Request permission to data</a:t>
            </a:r>
          </a:p>
          <a:p>
            <a:pPr lvl="1"/>
            <a:endParaRPr lang="en-US" dirty="0">
              <a:solidFill>
                <a:schemeClr val="accent1">
                  <a:lumMod val="60000"/>
                  <a:lumOff val="40000"/>
                </a:schemeClr>
              </a:solidFill>
              <a:latin typeface="Calibri" panose="020F0502020204030204" pitchFamily="34" charset="0"/>
              <a:cs typeface="Calibri" panose="020F0502020204030204" pitchFamily="34" charset="0"/>
            </a:endParaRPr>
          </a:p>
          <a:p>
            <a:pPr marL="0" indent="0">
              <a:buFont typeface="Wingdings 3" panose="05040102010807070707" pitchFamily="18" charset="2"/>
              <a:buNone/>
            </a:pPr>
            <a:r>
              <a:rPr lang="en-US" sz="2000" dirty="0">
                <a:solidFill>
                  <a:schemeClr val="accent1">
                    <a:lumMod val="60000"/>
                    <a:lumOff val="40000"/>
                  </a:schemeClr>
                </a:solidFill>
                <a:latin typeface="Calibri" panose="020F0502020204030204" pitchFamily="34" charset="0"/>
                <a:cs typeface="Calibri" panose="020F0502020204030204" pitchFamily="34" charset="0"/>
              </a:rPr>
              <a:t>The rest comes automatically, with no extra code:</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single sign on, token management,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passwordless</a:t>
            </a:r>
            <a:r>
              <a:rPr lang="en-US" sz="2000" dirty="0">
                <a:solidFill>
                  <a:schemeClr val="accent1">
                    <a:lumMod val="60000"/>
                    <a:lumOff val="40000"/>
                  </a:schemeClr>
                </a:solidFill>
                <a:latin typeface="Calibri" panose="020F0502020204030204" pitchFamily="34" charset="0"/>
                <a:cs typeface="Calibri" panose="020F0502020204030204" pitchFamily="34" charset="0"/>
              </a:rPr>
              <a:t>, conditional access </a:t>
            </a:r>
          </a:p>
        </p:txBody>
      </p:sp>
    </p:spTree>
    <p:extLst>
      <p:ext uri="{BB962C8B-B14F-4D97-AF65-F5344CB8AC3E}">
        <p14:creationId xmlns:p14="http://schemas.microsoft.com/office/powerpoint/2010/main" val="347042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4E903-A02B-4F1D-B12A-A9EDEFA82F23}"/>
              </a:ext>
            </a:extLst>
          </p:cNvPr>
          <p:cNvSpPr>
            <a:spLocks noGrp="1"/>
          </p:cNvSpPr>
          <p:nvPr>
            <p:ph type="title"/>
          </p:nvPr>
        </p:nvSpPr>
        <p:spPr/>
        <p:txBody>
          <a:bodyPr>
            <a:noAutofit/>
          </a:bodyPr>
          <a:lstStyle/>
          <a:p>
            <a:r>
              <a:rPr lang="en-US" sz="4000" dirty="0">
                <a:solidFill>
                  <a:schemeClr val="bg1"/>
                </a:solidFill>
                <a:latin typeface="Calibri" panose="020F0502020204030204" pitchFamily="34" charset="0"/>
                <a:cs typeface="Calibri" panose="020F0502020204030204" pitchFamily="34" charset="0"/>
              </a:rPr>
              <a:t>Best practice for single sign on</a:t>
            </a:r>
            <a:endParaRPr lang="en-NZ" sz="4000" dirty="0">
              <a:solidFill>
                <a:schemeClr val="bg1"/>
              </a:solidFill>
              <a:latin typeface="Calibri" panose="020F0502020204030204" pitchFamily="34" charset="0"/>
              <a:cs typeface="Calibri" panose="020F0502020204030204" pitchFamily="34" charset="0"/>
            </a:endParaRPr>
          </a:p>
        </p:txBody>
      </p:sp>
      <p:sp>
        <p:nvSpPr>
          <p:cNvPr id="8" name="Content Placeholder 5">
            <a:extLst>
              <a:ext uri="{FF2B5EF4-FFF2-40B4-BE49-F238E27FC236}">
                <a16:creationId xmlns:a16="http://schemas.microsoft.com/office/drawing/2014/main" id="{4A59F2C3-977C-4779-97B1-2D41F70A944A}"/>
              </a:ext>
            </a:extLst>
          </p:cNvPr>
          <p:cNvSpPr txBox="1">
            <a:spLocks/>
          </p:cNvSpPr>
          <p:nvPr/>
        </p:nvSpPr>
        <p:spPr>
          <a:xfrm>
            <a:off x="584200" y="1435100"/>
            <a:ext cx="11018838" cy="4803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rPr>
              <a:t>Always try the silent token acquisition before attempting interactive token acquisition!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ea typeface="+mn-lt"/>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rPr>
              <a:t>This simple pattern enables SSO and handling IT policy.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2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9" name="Text Placeholder 5">
            <a:extLst>
              <a:ext uri="{FF2B5EF4-FFF2-40B4-BE49-F238E27FC236}">
                <a16:creationId xmlns:a16="http://schemas.microsoft.com/office/drawing/2014/main" id="{DE5A5228-D3D0-402E-A642-0085686C1B99}"/>
              </a:ext>
            </a:extLst>
          </p:cNvPr>
          <p:cNvSpPr txBox="1">
            <a:spLocks/>
          </p:cNvSpPr>
          <p:nvPr/>
        </p:nvSpPr>
        <p:spPr>
          <a:xfrm>
            <a:off x="1367790" y="2169160"/>
            <a:ext cx="9017000" cy="25196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try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result = </a:t>
            </a: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await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app.AcquireTokenSilent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(scopes, account).</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ExecuteAsync</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catch</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MsalUiRequiredException</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ex)</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result = </a:t>
            </a: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await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app.AcquireToken</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(scopes, account)</a:t>
            </a: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r>
              <a:rPr kumimoji="0" lang="fr-FR"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ExecuteAsync</a:t>
            </a: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65270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D2211D-AD01-4A06-95AD-453972EA73C5}"/>
              </a:ext>
            </a:extLst>
          </p:cNvPr>
          <p:cNvSpPr txBox="1">
            <a:spLocks/>
          </p:cNvSpPr>
          <p:nvPr/>
        </p:nvSpPr>
        <p:spPr>
          <a:xfrm>
            <a:off x="588263" y="457200"/>
            <a:ext cx="11018520" cy="61555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all" spc="0" normalizeH="0" baseline="0" noProof="0" dirty="0">
                <a:ln w="3175" cmpd="sng">
                  <a:noFill/>
                </a:ln>
                <a:solidFill>
                  <a:prstClr val="black"/>
                </a:solidFill>
                <a:effectLst/>
                <a:uLnTx/>
                <a:uFillTx/>
                <a:latin typeface="Calibri" panose="020F0502020204030204" pitchFamily="34" charset="0"/>
                <a:ea typeface="+mj-ea"/>
                <a:cs typeface="Calibri" panose="020F0502020204030204" pitchFamily="34" charset="0"/>
              </a:rPr>
              <a:t>Best practices for secure authentication</a:t>
            </a:r>
          </a:p>
        </p:txBody>
      </p:sp>
      <p:sp>
        <p:nvSpPr>
          <p:cNvPr id="10" name="Text Placeholder 2">
            <a:extLst>
              <a:ext uri="{FF2B5EF4-FFF2-40B4-BE49-F238E27FC236}">
                <a16:creationId xmlns:a16="http://schemas.microsoft.com/office/drawing/2014/main" id="{A42E9216-7299-4CC7-90A7-AD3C8D6BC905}"/>
              </a:ext>
            </a:extLst>
          </p:cNvPr>
          <p:cNvSpPr>
            <a:spLocks noGrp="1"/>
          </p:cNvSpPr>
          <p:nvPr>
            <p:ph type="body" sz="quarter" idx="10"/>
          </p:nvPr>
        </p:nvSpPr>
        <p:spPr>
          <a:xfrm>
            <a:off x="586390" y="1434369"/>
            <a:ext cx="11018520" cy="3718655"/>
          </a:xfrm>
        </p:spPr>
        <p:txBody>
          <a:bodyPr>
            <a:noAutofit/>
          </a:bodyPr>
          <a:lstStyle/>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Build your solutions by using libraries (MSAL, .NET middleware)</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Clients don’t inspect access tokens (only for intended API)</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Don’t store login names and passwords. Use MSAL/B2C</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Apps shouldn’t handle raw passwords (avoid ROPC)</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Confidential clients (daemon, web services) should use certs</a:t>
            </a:r>
          </a:p>
          <a:p>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Best practices: </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2">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2">
                  <a:extLst>
                    <a:ext uri="{A12FA001-AC4F-418D-AE19-62706E023703}">
                      <ahyp:hlinkClr xmlns:ahyp="http://schemas.microsoft.com/office/drawing/2018/hyperlinkcolor" val="tx"/>
                    </a:ext>
                  </a:extLst>
                </a:hlinkClick>
              </a:rPr>
              <a:t>msidbestpractice</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590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D0C1A245-C83A-4D28-BFB9-ECDA05A36438}"/>
              </a:ext>
            </a:extLst>
          </p:cNvPr>
          <p:cNvSpPr>
            <a:spLocks noGrp="1"/>
          </p:cNvSpPr>
          <p:nvPr>
            <p:ph type="title"/>
          </p:nvPr>
        </p:nvSpPr>
        <p:spPr>
          <a:xfrm>
            <a:off x="588263" y="457200"/>
            <a:ext cx="11018520" cy="615553"/>
          </a:xfrm>
        </p:spPr>
        <p:txBody>
          <a:bodyPr>
            <a:noAutofit/>
          </a:bodyPr>
          <a:lstStyle/>
          <a:p>
            <a:r>
              <a:rPr lang="en-US" sz="4000" dirty="0">
                <a:solidFill>
                  <a:schemeClr val="bg1"/>
                </a:solidFill>
                <a:latin typeface="Calibri" panose="020F0502020204030204" pitchFamily="34" charset="0"/>
                <a:cs typeface="Calibri" panose="020F0502020204030204" pitchFamily="34" charset="0"/>
              </a:rPr>
              <a:t>Best practices for updating to MSAL</a:t>
            </a:r>
          </a:p>
        </p:txBody>
      </p:sp>
      <p:sp>
        <p:nvSpPr>
          <p:cNvPr id="8" name="Text Placeholder 5">
            <a:extLst>
              <a:ext uri="{FF2B5EF4-FFF2-40B4-BE49-F238E27FC236}">
                <a16:creationId xmlns:a16="http://schemas.microsoft.com/office/drawing/2014/main" id="{6B6BC5B3-204B-4A46-B3ED-7FCD1F03E1B9}"/>
              </a:ext>
            </a:extLst>
          </p:cNvPr>
          <p:cNvSpPr txBox="1">
            <a:spLocks/>
          </p:cNvSpPr>
          <p:nvPr/>
        </p:nvSpPr>
        <p:spPr>
          <a:xfrm>
            <a:off x="586390" y="1434370"/>
            <a:ext cx="11018520" cy="3877985"/>
          </a:xfrm>
          <a:prstGeom prst="rect">
            <a:avLst/>
          </a:prstGeom>
        </p:spPr>
        <p:txBody>
          <a:bodyPr vert="horz" wrap="square" lIns="0" tIns="0" rIns="0" bIns="0" rtlCol="0" anchor="t">
            <a:sp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indent="-457200">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Write your new apps using MSAL</a:t>
            </a:r>
          </a:p>
          <a:p>
            <a:pPr marL="457200" indent="-457200">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Update your ADAL apps to MSAL to get the latest innovation</a:t>
            </a:r>
          </a:p>
          <a:p>
            <a:pPr marL="457200" indent="-457200">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endParaRPr lang="en-US" sz="2000" dirty="0">
              <a:solidFill>
                <a:schemeClr val="accent1">
                  <a:lumMod val="60000"/>
                  <a:lumOff val="40000"/>
                </a:schemeClr>
              </a:solidFill>
              <a:latin typeface="Calibri" panose="020F0502020204030204" pitchFamily="34" charset="0"/>
              <a:ea typeface="+mn-lt"/>
              <a:cs typeface="Calibri" panose="020F0502020204030204" pitchFamily="34" charset="0"/>
            </a:endParaRPr>
          </a:p>
          <a:p>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Guides: </a:t>
            </a: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2">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2">
                  <a:extLst>
                    <a:ext uri="{A12FA001-AC4F-418D-AE19-62706E023703}">
                      <ahyp:hlinkClr xmlns:ahyp="http://schemas.microsoft.com/office/drawing/2018/hyperlinkcolor" val="tx"/>
                    </a:ext>
                  </a:extLst>
                </a:hlinkClick>
              </a:rPr>
              <a:t>UpdateToMSALjs</a:t>
            </a:r>
            <a:endParaRPr lang="en-US" sz="2000" dirty="0">
              <a:solidFill>
                <a:schemeClr val="accent1">
                  <a:lumMod val="60000"/>
                  <a:lumOff val="40000"/>
                </a:schemeClr>
              </a:solidFill>
              <a:latin typeface="Calibri" panose="020F0502020204030204" pitchFamily="34" charset="0"/>
              <a:ea typeface="+mn-lt"/>
              <a:cs typeface="Calibri" panose="020F0502020204030204" pitchFamily="34" charset="0"/>
            </a:endParaRP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3">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3">
                  <a:extLst>
                    <a:ext uri="{A12FA001-AC4F-418D-AE19-62706E023703}">
                      <ahyp:hlinkClr xmlns:ahyp="http://schemas.microsoft.com/office/drawing/2018/hyperlinkcolor" val="tx"/>
                    </a:ext>
                  </a:extLst>
                </a:hlinkClick>
              </a:rPr>
              <a:t>UpdateToMSALNet</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4">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4">
                  <a:extLst>
                    <a:ext uri="{A12FA001-AC4F-418D-AE19-62706E023703}">
                      <ahyp:hlinkClr xmlns:ahyp="http://schemas.microsoft.com/office/drawing/2018/hyperlinkcolor" val="tx"/>
                    </a:ext>
                  </a:extLst>
                </a:hlinkClick>
              </a:rPr>
              <a:t>UpdateToMSALAndroid</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5">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5">
                  <a:extLst>
                    <a:ext uri="{A12FA001-AC4F-418D-AE19-62706E023703}">
                      <ahyp:hlinkClr xmlns:ahyp="http://schemas.microsoft.com/office/drawing/2018/hyperlinkcolor" val="tx"/>
                    </a:ext>
                  </a:extLst>
                </a:hlinkClick>
              </a:rPr>
              <a:t>UpdateToMSALiOSmacOS</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p>
        </p:txBody>
      </p:sp>
    </p:spTree>
    <p:extLst>
      <p:ext uri="{BB962C8B-B14F-4D97-AF65-F5344CB8AC3E}">
        <p14:creationId xmlns:p14="http://schemas.microsoft.com/office/powerpoint/2010/main" val="4132379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67B4-B416-4BFF-9899-A23C36DB54FC}"/>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73DE84E6-34F9-41C3-8569-CC39231DC1B6}"/>
              </a:ext>
            </a:extLst>
          </p:cNvPr>
          <p:cNvSpPr>
            <a:spLocks noGrp="1"/>
          </p:cNvSpPr>
          <p:nvPr>
            <p:ph type="body" sz="quarter" idx="10"/>
          </p:nvPr>
        </p:nvSpPr>
        <p:spPr>
          <a:xfrm>
            <a:off x="586390" y="1434370"/>
            <a:ext cx="11018520" cy="3533275"/>
          </a:xfrm>
        </p:spPr>
        <p:txBody>
          <a:bodyPr/>
          <a:lstStyle/>
          <a:p>
            <a:r>
              <a:rPr lang="en-US"/>
              <a:t>Follow the Golden Rules for tokens</a:t>
            </a:r>
          </a:p>
          <a:p>
            <a:r>
              <a:rPr lang="en-US"/>
              <a:t>Create the best user experience with scopes</a:t>
            </a:r>
          </a:p>
          <a:p>
            <a:r>
              <a:rPr lang="en-US"/>
              <a:t>Use Roles or Groups</a:t>
            </a:r>
          </a:p>
          <a:p>
            <a:r>
              <a:rPr lang="en-US"/>
              <a:t>Enable Provisioning</a:t>
            </a:r>
          </a:p>
          <a:p>
            <a:r>
              <a:rPr lang="en-US"/>
              <a:t>Protect APIs</a:t>
            </a:r>
          </a:p>
          <a:p>
            <a:r>
              <a:rPr lang="en-US"/>
              <a:t>Protect Services</a:t>
            </a:r>
          </a:p>
          <a:p>
            <a:r>
              <a:rPr lang="en-US"/>
              <a:t>Protect your apps</a:t>
            </a:r>
          </a:p>
        </p:txBody>
      </p:sp>
    </p:spTree>
    <p:extLst>
      <p:ext uri="{BB962C8B-B14F-4D97-AF65-F5344CB8AC3E}">
        <p14:creationId xmlns:p14="http://schemas.microsoft.com/office/powerpoint/2010/main" val="3950036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F0376D4-09C2-4004-89B8-9B4889BA82BF}"/>
              </a:ext>
            </a:extLst>
          </p:cNvPr>
          <p:cNvSpPr>
            <a:spLocks noGrp="1"/>
          </p:cNvSpPr>
          <p:nvPr>
            <p:ph type="title"/>
          </p:nvPr>
        </p:nvSpPr>
        <p:spPr>
          <a:xfrm>
            <a:off x="588263" y="457200"/>
            <a:ext cx="11018520" cy="615553"/>
          </a:xfrm>
        </p:spPr>
        <p:txBody>
          <a:bodyPr>
            <a:noAutofit/>
          </a:bodyPr>
          <a:lstStyle/>
          <a:p>
            <a:r>
              <a:rPr lang="en-US" sz="4000" dirty="0">
                <a:solidFill>
                  <a:schemeClr val="accent1">
                    <a:lumMod val="60000"/>
                    <a:lumOff val="40000"/>
                  </a:schemeClr>
                </a:solidFill>
                <a:latin typeface="Calibri" panose="020F0502020204030204" pitchFamily="34" charset="0"/>
                <a:cs typeface="Calibri" panose="020F0502020204030204" pitchFamily="34" charset="0"/>
              </a:rPr>
              <a:t>Golden Rules for Tokens</a:t>
            </a:r>
          </a:p>
        </p:txBody>
      </p:sp>
      <p:sp>
        <p:nvSpPr>
          <p:cNvPr id="9" name="Text Placeholder 2">
            <a:extLst>
              <a:ext uri="{FF2B5EF4-FFF2-40B4-BE49-F238E27FC236}">
                <a16:creationId xmlns:a16="http://schemas.microsoft.com/office/drawing/2014/main" id="{B2DB95F9-3751-4A9D-8725-4B693B203044}"/>
              </a:ext>
            </a:extLst>
          </p:cNvPr>
          <p:cNvSpPr>
            <a:spLocks noGrp="1"/>
          </p:cNvSpPr>
          <p:nvPr>
            <p:ph type="body" sz="quarter" idx="10"/>
          </p:nvPr>
        </p:nvSpPr>
        <p:spPr>
          <a:xfrm>
            <a:off x="386499" y="1434370"/>
            <a:ext cx="11642103" cy="3977602"/>
          </a:xfrm>
        </p:spPr>
        <p:txBody>
          <a:bodyPr>
            <a:noAutofit/>
          </a:bodyPr>
          <a:lstStyle/>
          <a:p>
            <a:r>
              <a:rPr lang="en-US" sz="2000" dirty="0">
                <a:solidFill>
                  <a:schemeClr val="accent1">
                    <a:lumMod val="60000"/>
                    <a:lumOff val="40000"/>
                  </a:schemeClr>
                </a:solidFill>
                <a:latin typeface="Calibri" panose="020F0502020204030204" pitchFamily="34" charset="0"/>
                <a:cs typeface="Calibri" panose="020F0502020204030204" pitchFamily="34" charset="0"/>
              </a:rPr>
              <a:t>Use tokens only for their intended function</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	ID Tokens identify the user to the application</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	Access tokens authorize the app for a range of operation for an API</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Never mess with someone else’s tokens</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	Apps do not look at access tokens</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	APIs never use ID Tokens for authorization</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	APIs never accept Access Tokens for other APIs</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Cache the tokens appropriately</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	MSAL handles this automatically</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There is no endpoint to verify the token</a:t>
            </a:r>
          </a:p>
          <a:p>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9640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36288" y="1657350"/>
            <a:ext cx="8382000" cy="4330484"/>
          </a:xfrm>
          <a:prstGeom prst="rect">
            <a:avLst/>
          </a:prstGeom>
          <a:effectLst/>
        </p:spPr>
        <p:txBody>
          <a:bodyPr vert="horz" lIns="91440" tIns="45720" rIns="91440" bIns="45720" rtlCol="0" anchor="ctr">
            <a:normAutofit fontScale="6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https://medium.com/the-new-control-plane</a:t>
            </a: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Segoe UI"/>
                <a:cs typeface="Segoe UI"/>
                <a:hlinkClick r:id="rId5">
                  <a:extLst>
                    <a:ext uri="{A12FA001-AC4F-418D-AE19-62706E023703}">
                      <ahyp:hlinkClr xmlns:ahyp="http://schemas.microsoft.com/office/drawing/2018/hyperlinkcolor" val="tx"/>
                    </a:ext>
                  </a:extLst>
                </a:hlinkClick>
              </a:rPr>
              <a:t>https://aka.ms/msidplatform</a:t>
            </a:r>
            <a:endParaRPr lang="en-US" cap="none" dirty="0">
              <a:ln>
                <a:noFill/>
              </a:ln>
              <a:solidFill>
                <a:schemeClr val="accent1">
                  <a:lumMod val="60000"/>
                  <a:lumOff val="40000"/>
                </a:schemeClr>
              </a:solidFill>
              <a:latin typeface="Segoe UI"/>
              <a:cs typeface="Segoe UI"/>
            </a:endParaRPr>
          </a:p>
          <a:p>
            <a:endParaRPr lang="en-US" cap="none" dirty="0">
              <a:ln>
                <a:noFill/>
              </a:ln>
              <a:solidFill>
                <a:schemeClr val="accent1">
                  <a:lumMod val="60000"/>
                  <a:lumOff val="40000"/>
                </a:schemeClr>
              </a:solidFill>
              <a:latin typeface="Segoe UI"/>
              <a:cs typeface="Segoe UI"/>
            </a:endParaRPr>
          </a:p>
          <a:p>
            <a:r>
              <a:rPr lang="en-US" cap="none" dirty="0">
                <a:ln>
                  <a:noFill/>
                </a:ln>
                <a:solidFill>
                  <a:schemeClr val="accent1">
                    <a:lumMod val="60000"/>
                    <a:lumOff val="40000"/>
                  </a:schemeClr>
                </a:solidFill>
                <a:latin typeface="Segoe UI"/>
                <a:cs typeface="Segoe UI"/>
                <a:hlinkClick r:id="rId6">
                  <a:extLst>
                    <a:ext uri="{A12FA001-AC4F-418D-AE19-62706E023703}">
                      <ahyp:hlinkClr xmlns:ahyp="http://schemas.microsoft.com/office/drawing/2018/hyperlinkcolor" val="tx"/>
                    </a:ext>
                  </a:extLst>
                </a:hlinkClick>
              </a:rPr>
              <a:t>https://developer.microsoft.com/en-us/identity</a:t>
            </a:r>
            <a:endParaRPr lang="en-US" cap="none" dirty="0">
              <a:ln>
                <a:noFill/>
              </a:ln>
              <a:solidFill>
                <a:schemeClr val="accent1">
                  <a:lumMod val="60000"/>
                  <a:lumOff val="40000"/>
                </a:schemeClr>
              </a:solidFill>
              <a:latin typeface="Segoe UI"/>
              <a:cs typeface="Segoe UI"/>
            </a:endParaRPr>
          </a:p>
          <a:p>
            <a:endParaRPr lang="en-US" cap="none" dirty="0">
              <a:ln>
                <a:noFill/>
              </a:ln>
              <a:solidFill>
                <a:schemeClr val="accent1">
                  <a:lumMod val="60000"/>
                  <a:lumOff val="40000"/>
                </a:schemeClr>
              </a:solidFill>
              <a:latin typeface="Segoe UI"/>
              <a:cs typeface="Segoe UI"/>
            </a:endParaRPr>
          </a:p>
          <a:p>
            <a:r>
              <a:rPr lang="en-US" cap="none" dirty="0">
                <a:ln>
                  <a:noFill/>
                </a:ln>
                <a:solidFill>
                  <a:schemeClr val="accent1">
                    <a:lumMod val="60000"/>
                    <a:lumOff val="40000"/>
                  </a:schemeClr>
                </a:solidFill>
                <a:latin typeface="Segoe UI"/>
                <a:cs typeface="Segoe UI"/>
              </a:rPr>
              <a:t>https://myignite.techcommunity.microsoft.com/sessions/81635</a:t>
            </a:r>
          </a:p>
          <a:p>
            <a:endParaRPr lang="en-US" cap="none" dirty="0">
              <a:ln>
                <a:noFill/>
              </a:ln>
              <a:solidFill>
                <a:schemeClr val="accent1">
                  <a:lumMod val="60000"/>
                  <a:lumOff val="40000"/>
                </a:schemeClr>
              </a:solidFill>
              <a:latin typeface="Segoe UI"/>
              <a:cs typeface="Segoe UI"/>
            </a:endParaRPr>
          </a:p>
          <a:p>
            <a:endParaRPr lang="en-US" sz="4000" cap="none" dirty="0">
              <a:ln>
                <a:noFill/>
              </a:ln>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5000" y="326964"/>
            <a:ext cx="8382000" cy="941796"/>
          </a:xfrm>
        </p:spPr>
        <p:txBody>
          <a:bodyPr>
            <a:normAutofit fontScale="90000"/>
          </a:bodyPr>
          <a:lstStyle/>
          <a:p>
            <a:r>
              <a:rPr sz="4400" dirty="0">
                <a:solidFill>
                  <a:schemeClr val="bg1">
                    <a:lumMod val="95000"/>
                  </a:schemeClr>
                </a:solidFill>
                <a:latin typeface="Calibri" panose="020F0502020204030204" pitchFamily="34" charset="0"/>
                <a:cs typeface="Calibri" panose="020F0502020204030204" pitchFamily="34" charset="0"/>
              </a:rPr>
              <a:t>Defining the Problem</a:t>
            </a:r>
            <a:br>
              <a:rPr dirty="0">
                <a:solidFill>
                  <a:schemeClr val="bg1">
                    <a:lumMod val="95000"/>
                  </a:schemeClr>
                </a:solidFill>
              </a:rPr>
            </a:br>
            <a:r>
              <a:rPr lang="en-US" dirty="0">
                <a:ln>
                  <a:noFill/>
                </a:ln>
                <a:solidFill>
                  <a:srgbClr val="00B050"/>
                </a:solidFill>
                <a:latin typeface="Calibri" panose="020F0502020204030204" pitchFamily="34" charset="0"/>
                <a:cs typeface="Calibri" panose="020F0502020204030204" pitchFamily="34" charset="0"/>
              </a:rPr>
              <a:t>Working with identity is too hard (2)</a:t>
            </a:r>
          </a:p>
        </p:txBody>
      </p:sp>
      <p:sp>
        <p:nvSpPr>
          <p:cNvPr id="3" name="Content Placeholder 2"/>
          <p:cNvSpPr>
            <a:spLocks noGrp="1"/>
          </p:cNvSpPr>
          <p:nvPr>
            <p:ph type="body" sz="quarter" idx="10"/>
          </p:nvPr>
        </p:nvSpPr>
        <p:spPr>
          <a:xfrm>
            <a:off x="1874285" y="1480332"/>
            <a:ext cx="8382000" cy="5276068"/>
          </a:xfrm>
        </p:spPr>
        <p:txBody>
          <a:bodyPr>
            <a:noAutofit/>
          </a:bodyPr>
          <a:lstStyle/>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Many different ways to access the identity repository – the “I can do better syndrome”</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Reinventing the wheel</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Different applications use different naming standards for the same identity attribute</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Makes security reviews very complex</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Why not define one approach that applications can use in all of these cases?</a:t>
            </a:r>
          </a:p>
          <a:p>
            <a:pPr lvl="1">
              <a:buClr>
                <a:srgbClr val="FFFF66"/>
              </a:buClr>
              <a:buFont typeface="Arial"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Claims-based identity allows this</a:t>
            </a:r>
          </a:p>
        </p:txBody>
      </p:sp>
    </p:spTree>
    <p:extLst>
      <p:ext uri="{BB962C8B-B14F-4D97-AF65-F5344CB8AC3E}">
        <p14:creationId xmlns:p14="http://schemas.microsoft.com/office/powerpoint/2010/main" val="1476474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6"/>
          <p:cNvGrpSpPr/>
          <p:nvPr/>
        </p:nvGrpSpPr>
        <p:grpSpPr>
          <a:xfrm>
            <a:off x="4942761" y="3402841"/>
            <a:ext cx="1981200" cy="2686110"/>
            <a:chOff x="3429000" y="3962400"/>
            <a:chExt cx="1981200" cy="2686110"/>
          </a:xfrm>
        </p:grpSpPr>
        <p:sp>
          <p:nvSpPr>
            <p:cNvPr id="154667" name="Text Box 43"/>
            <p:cNvSpPr txBox="1">
              <a:spLocks noChangeArrowheads="1"/>
            </p:cNvSpPr>
            <p:nvPr/>
          </p:nvSpPr>
          <p:spPr bwMode="auto">
            <a:xfrm>
              <a:off x="3505200" y="3962400"/>
              <a:ext cx="1820863" cy="400110"/>
            </a:xfrm>
            <a:prstGeom prst="rect">
              <a:avLst/>
            </a:prstGeom>
            <a:noFill/>
            <a:ln w="19050" algn="ctr">
              <a:noFill/>
              <a:miter lim="800000"/>
              <a:headEnd/>
              <a:tailEnd type="none" w="lg" len="lg"/>
            </a:ln>
            <a:effectLst/>
          </p:spPr>
          <p:txBody>
            <a:bodyPr>
              <a:spAutoFit/>
            </a:bodyPr>
            <a:lstStyle/>
            <a:p>
              <a:pPr algn="ctr"/>
              <a:r>
                <a:rPr lang="en-US" sz="2000" b="1" dirty="0">
                  <a:latin typeface="Calibri" pitchFamily="34" charset="0"/>
                </a:rPr>
                <a:t>Token</a:t>
              </a:r>
            </a:p>
          </p:txBody>
        </p:sp>
        <p:sp>
          <p:nvSpPr>
            <p:cNvPr id="154709" name="Rectangle 85"/>
            <p:cNvSpPr>
              <a:spLocks noChangeArrowheads="1"/>
            </p:cNvSpPr>
            <p:nvPr/>
          </p:nvSpPr>
          <p:spPr bwMode="auto">
            <a:xfrm>
              <a:off x="3429000" y="4343400"/>
              <a:ext cx="1981200" cy="1905000"/>
            </a:xfrm>
            <a:prstGeom prst="rect">
              <a:avLst/>
            </a:prstGeom>
            <a:ln>
              <a:headEnd/>
              <a:tailEnd type="none" w="lg" len="lg"/>
            </a:ln>
          </p:spPr>
          <p:style>
            <a:lnRef idx="0">
              <a:schemeClr val="accent3"/>
            </a:lnRef>
            <a:fillRef idx="3">
              <a:schemeClr val="accent3"/>
            </a:fillRef>
            <a:effectRef idx="3">
              <a:schemeClr val="accent3"/>
            </a:effectRef>
            <a:fontRef idx="minor">
              <a:schemeClr val="lt1"/>
            </a:fontRef>
          </p:style>
          <p:txBody>
            <a:bodyPr>
              <a:noAutofit/>
            </a:bodyPr>
            <a:lstStyle/>
            <a:p>
              <a:pPr algn="ctr"/>
              <a:endParaRPr lang="en-US" sz="3200" dirty="0"/>
            </a:p>
          </p:txBody>
        </p:sp>
        <p:sp>
          <p:nvSpPr>
            <p:cNvPr id="21" name="Rectangle 20"/>
            <p:cNvSpPr/>
            <p:nvPr/>
          </p:nvSpPr>
          <p:spPr>
            <a:xfrm>
              <a:off x="3429000" y="6248400"/>
              <a:ext cx="1981200" cy="381000"/>
            </a:xfrm>
            <a:prstGeom prst="rect">
              <a:avLst/>
            </a:prstGeom>
            <a:ln>
              <a:headEnd type="none" w="lg" len="lg"/>
              <a:tailEnd type="stealth" w="lg" len="lg"/>
            </a:ln>
          </p:spPr>
          <p:style>
            <a:lnRef idx="0">
              <a:schemeClr val="accent2"/>
            </a:lnRef>
            <a:fillRef idx="3">
              <a:schemeClr val="accent2"/>
            </a:fillRef>
            <a:effectRef idx="3">
              <a:schemeClr val="accent2"/>
            </a:effectRef>
            <a:fontRef idx="minor">
              <a:schemeClr val="lt1"/>
            </a:fontRef>
          </p:style>
          <p:txBody>
            <a:bodyPr wrap="none" rtlCol="0" anchor="ctr">
              <a:noAutofit/>
            </a:bodyPr>
            <a:lstStyle/>
            <a:p>
              <a:pPr algn="ctr"/>
              <a:endParaRPr lang="en-US" dirty="0">
                <a:latin typeface="Arial" charset="0"/>
              </a:endParaRPr>
            </a:p>
          </p:txBody>
        </p:sp>
        <p:sp>
          <p:nvSpPr>
            <p:cNvPr id="20" name="Text Box 89"/>
            <p:cNvSpPr txBox="1">
              <a:spLocks noChangeArrowheads="1"/>
            </p:cNvSpPr>
            <p:nvPr/>
          </p:nvSpPr>
          <p:spPr bwMode="auto">
            <a:xfrm>
              <a:off x="3505200" y="6248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Signature</a:t>
              </a:r>
            </a:p>
          </p:txBody>
        </p:sp>
      </p:grpSp>
      <p:sp>
        <p:nvSpPr>
          <p:cNvPr id="40" name="Text Box 43"/>
          <p:cNvSpPr txBox="1">
            <a:spLocks noChangeArrowheads="1"/>
          </p:cNvSpPr>
          <p:nvPr/>
        </p:nvSpPr>
        <p:spPr bwMode="auto">
          <a:xfrm>
            <a:off x="8219364" y="3555241"/>
            <a:ext cx="1634379" cy="707886"/>
          </a:xfrm>
          <a:prstGeom prst="rect">
            <a:avLst/>
          </a:prstGeom>
          <a:noFill/>
          <a:ln w="19050" algn="ctr">
            <a:noFill/>
            <a:miter lim="800000"/>
            <a:headEnd/>
            <a:tailEnd type="none" w="lg" len="lg"/>
          </a:ln>
        </p:spPr>
        <p:txBody>
          <a:bodyPr wrap="square">
            <a:spAutoFit/>
          </a:bodyPr>
          <a:lstStyle/>
          <a:p>
            <a:pPr algn="ctr"/>
            <a:r>
              <a:rPr lang="en-US" sz="2000" i="1" dirty="0">
                <a:solidFill>
                  <a:schemeClr val="accent1">
                    <a:lumMod val="60000"/>
                    <a:lumOff val="40000"/>
                  </a:schemeClr>
                </a:solidFill>
                <a:latin typeface="Calibri" panose="020F0502020204030204" pitchFamily="34" charset="0"/>
                <a:cs typeface="Calibri" panose="020F0502020204030204" pitchFamily="34" charset="0"/>
              </a:rPr>
              <a:t>Example Claims</a:t>
            </a:r>
          </a:p>
        </p:txBody>
      </p:sp>
      <p:grpSp>
        <p:nvGrpSpPr>
          <p:cNvPr id="3" name="Group 30"/>
          <p:cNvGrpSpPr/>
          <p:nvPr/>
        </p:nvGrpSpPr>
        <p:grpSpPr>
          <a:xfrm>
            <a:off x="6923961" y="3936241"/>
            <a:ext cx="2581834" cy="437166"/>
            <a:chOff x="5410200" y="4495800"/>
            <a:chExt cx="2581834" cy="437166"/>
          </a:xfrm>
        </p:grpSpPr>
        <p:sp>
          <p:nvSpPr>
            <p:cNvPr id="39" name="Text Box 43"/>
            <p:cNvSpPr txBox="1">
              <a:spLocks noChangeArrowheads="1"/>
            </p:cNvSpPr>
            <p:nvPr/>
          </p:nvSpPr>
          <p:spPr bwMode="auto">
            <a:xfrm>
              <a:off x="7077635" y="4594412"/>
              <a:ext cx="914399" cy="338554"/>
            </a:xfrm>
            <a:prstGeom prst="rect">
              <a:avLst/>
            </a:prstGeom>
            <a:noFill/>
            <a:ln w="19050" algn="ctr">
              <a:noFill/>
              <a:miter lim="800000"/>
              <a:headEnd/>
              <a:tailEnd type="none" w="lg" len="lg"/>
            </a:ln>
          </p:spPr>
          <p:txBody>
            <a:bodyPr wrap="square">
              <a:spAutoFit/>
            </a:bodyPr>
            <a:lstStyle/>
            <a:p>
              <a:pPr algn="ctr"/>
              <a:r>
                <a:rPr lang="en-US" sz="1600" dirty="0">
                  <a:solidFill>
                    <a:schemeClr val="accent1">
                      <a:lumMod val="60000"/>
                      <a:lumOff val="40000"/>
                    </a:schemeClr>
                  </a:solidFill>
                </a:rPr>
                <a:t>Name</a:t>
              </a:r>
            </a:p>
          </p:txBody>
        </p:sp>
        <p:sp>
          <p:nvSpPr>
            <p:cNvPr id="41" name="Freeform 40"/>
            <p:cNvSpPr/>
            <p:nvPr/>
          </p:nvSpPr>
          <p:spPr>
            <a:xfrm>
              <a:off x="5410200" y="4495800"/>
              <a:ext cx="1631576" cy="277906"/>
            </a:xfrm>
            <a:custGeom>
              <a:avLst/>
              <a:gdLst>
                <a:gd name="connsiteX0" fmla="*/ 1631576 w 1631576"/>
                <a:gd name="connsiteY0" fmla="*/ 277906 h 277906"/>
                <a:gd name="connsiteX1" fmla="*/ 690282 w 1631576"/>
                <a:gd name="connsiteY1" fmla="*/ 224118 h 277906"/>
                <a:gd name="connsiteX2" fmla="*/ 0 w 1631576"/>
                <a:gd name="connsiteY2" fmla="*/ 0 h 277906"/>
              </a:gdLst>
              <a:ahLst/>
              <a:cxnLst>
                <a:cxn ang="0">
                  <a:pos x="connsiteX0" y="connsiteY0"/>
                </a:cxn>
                <a:cxn ang="0">
                  <a:pos x="connsiteX1" y="connsiteY1"/>
                </a:cxn>
                <a:cxn ang="0">
                  <a:pos x="connsiteX2" y="connsiteY2"/>
                </a:cxn>
              </a:cxnLst>
              <a:rect l="l" t="t" r="r" b="b"/>
              <a:pathLst>
                <a:path w="1631576" h="277906">
                  <a:moveTo>
                    <a:pt x="1631576" y="277906"/>
                  </a:moveTo>
                  <a:cubicBezTo>
                    <a:pt x="1296893" y="274171"/>
                    <a:pt x="962211" y="270436"/>
                    <a:pt x="690282" y="224118"/>
                  </a:cubicBezTo>
                  <a:cubicBezTo>
                    <a:pt x="418353" y="177800"/>
                    <a:pt x="209176" y="88900"/>
                    <a:pt x="0" y="0"/>
                  </a:cubicBezTo>
                </a:path>
              </a:pathLst>
            </a:custGeom>
            <a:ln w="19050">
              <a:solidFill>
                <a:schemeClr val="bg2"/>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grpSp>
      <p:grpSp>
        <p:nvGrpSpPr>
          <p:cNvPr id="4" name="Group 31"/>
          <p:cNvGrpSpPr/>
          <p:nvPr/>
        </p:nvGrpSpPr>
        <p:grpSpPr>
          <a:xfrm>
            <a:off x="6923962" y="4317241"/>
            <a:ext cx="2590800" cy="498722"/>
            <a:chOff x="5410200" y="4876800"/>
            <a:chExt cx="2590800" cy="498722"/>
          </a:xfrm>
        </p:grpSpPr>
        <p:sp>
          <p:nvSpPr>
            <p:cNvPr id="43" name="Text Box 43"/>
            <p:cNvSpPr txBox="1">
              <a:spLocks noChangeArrowheads="1"/>
            </p:cNvSpPr>
            <p:nvPr/>
          </p:nvSpPr>
          <p:spPr bwMode="auto">
            <a:xfrm>
              <a:off x="7077635" y="4975412"/>
              <a:ext cx="923365" cy="400110"/>
            </a:xfrm>
            <a:prstGeom prst="rect">
              <a:avLst/>
            </a:prstGeom>
            <a:noFill/>
            <a:ln w="19050" algn="ctr">
              <a:solidFill>
                <a:schemeClr val="bg2"/>
              </a:solidFill>
              <a:miter lim="800000"/>
              <a:headEnd/>
              <a:tailEnd type="none" w="lg" len="lg"/>
            </a:ln>
          </p:spPr>
          <p:txBody>
            <a:bodyPr wrap="square">
              <a:spAutoFit/>
            </a:bodyPr>
            <a:lstStyle/>
            <a:p>
              <a:pPr algn="ctr"/>
              <a:r>
                <a:rPr lang="en-US" sz="2000" dirty="0">
                  <a:solidFill>
                    <a:schemeClr val="accent1">
                      <a:lumMod val="60000"/>
                      <a:lumOff val="40000"/>
                    </a:schemeClr>
                  </a:solidFill>
                  <a:latin typeface="Calibri" panose="020F0502020204030204" pitchFamily="34" charset="0"/>
                  <a:cs typeface="Calibri" panose="020F0502020204030204" pitchFamily="34" charset="0"/>
                </a:rPr>
                <a:t>Group</a:t>
              </a:r>
              <a:r>
                <a:rPr lang="en-US" sz="1600" dirty="0">
                  <a:solidFill>
                    <a:schemeClr val="bg1">
                      <a:lumMod val="95000"/>
                    </a:schemeClr>
                  </a:solidFill>
                </a:rPr>
                <a:t>  </a:t>
              </a:r>
            </a:p>
          </p:txBody>
        </p:sp>
        <p:sp>
          <p:nvSpPr>
            <p:cNvPr id="44" name="Freeform 43"/>
            <p:cNvSpPr/>
            <p:nvPr/>
          </p:nvSpPr>
          <p:spPr>
            <a:xfrm>
              <a:off x="5410200" y="4876800"/>
              <a:ext cx="1631576" cy="277906"/>
            </a:xfrm>
            <a:custGeom>
              <a:avLst/>
              <a:gdLst>
                <a:gd name="connsiteX0" fmla="*/ 1631576 w 1631576"/>
                <a:gd name="connsiteY0" fmla="*/ 277906 h 277906"/>
                <a:gd name="connsiteX1" fmla="*/ 690282 w 1631576"/>
                <a:gd name="connsiteY1" fmla="*/ 224118 h 277906"/>
                <a:gd name="connsiteX2" fmla="*/ 0 w 1631576"/>
                <a:gd name="connsiteY2" fmla="*/ 0 h 277906"/>
              </a:gdLst>
              <a:ahLst/>
              <a:cxnLst>
                <a:cxn ang="0">
                  <a:pos x="connsiteX0" y="connsiteY0"/>
                </a:cxn>
                <a:cxn ang="0">
                  <a:pos x="connsiteX1" y="connsiteY1"/>
                </a:cxn>
                <a:cxn ang="0">
                  <a:pos x="connsiteX2" y="connsiteY2"/>
                </a:cxn>
              </a:cxnLst>
              <a:rect l="l" t="t" r="r" b="b"/>
              <a:pathLst>
                <a:path w="1631576" h="277906">
                  <a:moveTo>
                    <a:pt x="1631576" y="277906"/>
                  </a:moveTo>
                  <a:cubicBezTo>
                    <a:pt x="1296893" y="274171"/>
                    <a:pt x="962211" y="270436"/>
                    <a:pt x="690282" y="224118"/>
                  </a:cubicBezTo>
                  <a:cubicBezTo>
                    <a:pt x="418353" y="177800"/>
                    <a:pt x="209176" y="88900"/>
                    <a:pt x="0" y="0"/>
                  </a:cubicBezTo>
                </a:path>
              </a:pathLst>
            </a:custGeom>
            <a:ln w="19050">
              <a:solidFill>
                <a:schemeClr val="bg2"/>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grpSp>
      <p:grpSp>
        <p:nvGrpSpPr>
          <p:cNvPr id="5" name="Group 32"/>
          <p:cNvGrpSpPr/>
          <p:nvPr/>
        </p:nvGrpSpPr>
        <p:grpSpPr>
          <a:xfrm>
            <a:off x="6923962" y="4698241"/>
            <a:ext cx="2590800" cy="498722"/>
            <a:chOff x="5410200" y="5257800"/>
            <a:chExt cx="2590800" cy="498722"/>
          </a:xfrm>
        </p:grpSpPr>
        <p:sp>
          <p:nvSpPr>
            <p:cNvPr id="46" name="Text Box 43"/>
            <p:cNvSpPr txBox="1">
              <a:spLocks noChangeArrowheads="1"/>
            </p:cNvSpPr>
            <p:nvPr/>
          </p:nvSpPr>
          <p:spPr bwMode="auto">
            <a:xfrm>
              <a:off x="7077635" y="5356412"/>
              <a:ext cx="923365" cy="400110"/>
            </a:xfrm>
            <a:prstGeom prst="rect">
              <a:avLst/>
            </a:prstGeom>
            <a:noFill/>
            <a:ln w="19050" algn="ctr">
              <a:solidFill>
                <a:schemeClr val="bg2"/>
              </a:solidFill>
              <a:miter lim="800000"/>
              <a:headEnd/>
              <a:tailEnd type="none" w="lg" len="lg"/>
            </a:ln>
          </p:spPr>
          <p:txBody>
            <a:bodyPr wrap="square">
              <a:spAutoFit/>
            </a:bodyPr>
            <a:lstStyle/>
            <a:p>
              <a:pPr algn="ctr"/>
              <a:r>
                <a:rPr lang="en-US" sz="2000" dirty="0">
                  <a:solidFill>
                    <a:schemeClr val="accent1">
                      <a:lumMod val="60000"/>
                      <a:lumOff val="40000"/>
                    </a:schemeClr>
                  </a:solidFill>
                  <a:latin typeface="Calibri" panose="020F0502020204030204" pitchFamily="34" charset="0"/>
                  <a:cs typeface="Calibri" panose="020F0502020204030204" pitchFamily="34" charset="0"/>
                </a:rPr>
                <a:t>Age</a:t>
              </a:r>
            </a:p>
          </p:txBody>
        </p:sp>
        <p:sp>
          <p:nvSpPr>
            <p:cNvPr id="47" name="Freeform 46"/>
            <p:cNvSpPr/>
            <p:nvPr/>
          </p:nvSpPr>
          <p:spPr>
            <a:xfrm>
              <a:off x="5410200" y="5257800"/>
              <a:ext cx="1631576" cy="277906"/>
            </a:xfrm>
            <a:custGeom>
              <a:avLst/>
              <a:gdLst>
                <a:gd name="connsiteX0" fmla="*/ 1631576 w 1631576"/>
                <a:gd name="connsiteY0" fmla="*/ 277906 h 277906"/>
                <a:gd name="connsiteX1" fmla="*/ 690282 w 1631576"/>
                <a:gd name="connsiteY1" fmla="*/ 224118 h 277906"/>
                <a:gd name="connsiteX2" fmla="*/ 0 w 1631576"/>
                <a:gd name="connsiteY2" fmla="*/ 0 h 277906"/>
              </a:gdLst>
              <a:ahLst/>
              <a:cxnLst>
                <a:cxn ang="0">
                  <a:pos x="connsiteX0" y="connsiteY0"/>
                </a:cxn>
                <a:cxn ang="0">
                  <a:pos x="connsiteX1" y="connsiteY1"/>
                </a:cxn>
                <a:cxn ang="0">
                  <a:pos x="connsiteX2" y="connsiteY2"/>
                </a:cxn>
              </a:cxnLst>
              <a:rect l="l" t="t" r="r" b="b"/>
              <a:pathLst>
                <a:path w="1631576" h="277906">
                  <a:moveTo>
                    <a:pt x="1631576" y="277906"/>
                  </a:moveTo>
                  <a:cubicBezTo>
                    <a:pt x="1296893" y="274171"/>
                    <a:pt x="962211" y="270436"/>
                    <a:pt x="690282" y="224118"/>
                  </a:cubicBezTo>
                  <a:cubicBezTo>
                    <a:pt x="418353" y="177800"/>
                    <a:pt x="209176" y="88900"/>
                    <a:pt x="0" y="0"/>
                  </a:cubicBezTo>
                </a:path>
              </a:pathLst>
            </a:custGeom>
            <a:ln w="19050">
              <a:solidFill>
                <a:schemeClr val="bg2"/>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95000"/>
                  </a:schemeClr>
                </a:solidFill>
              </a:endParaRPr>
            </a:p>
          </p:txBody>
        </p:sp>
      </p:grpSp>
      <p:grpSp>
        <p:nvGrpSpPr>
          <p:cNvPr id="6" name="Group 28"/>
          <p:cNvGrpSpPr/>
          <p:nvPr/>
        </p:nvGrpSpPr>
        <p:grpSpPr>
          <a:xfrm>
            <a:off x="4942761" y="3783841"/>
            <a:ext cx="1981200" cy="1924110"/>
            <a:chOff x="3429000" y="4343400"/>
            <a:chExt cx="1981200" cy="1924110"/>
          </a:xfrm>
        </p:grpSpPr>
        <p:sp>
          <p:nvSpPr>
            <p:cNvPr id="154710" name="Text Box 86"/>
            <p:cNvSpPr txBox="1">
              <a:spLocks noChangeArrowheads="1"/>
            </p:cNvSpPr>
            <p:nvPr/>
          </p:nvSpPr>
          <p:spPr bwMode="auto">
            <a:xfrm>
              <a:off x="3505200" y="4343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1</a:t>
              </a:r>
            </a:p>
          </p:txBody>
        </p:sp>
        <p:sp>
          <p:nvSpPr>
            <p:cNvPr id="154711" name="Text Box 87"/>
            <p:cNvSpPr txBox="1">
              <a:spLocks noChangeArrowheads="1"/>
            </p:cNvSpPr>
            <p:nvPr/>
          </p:nvSpPr>
          <p:spPr bwMode="auto">
            <a:xfrm>
              <a:off x="3505200" y="4724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2</a:t>
              </a:r>
            </a:p>
          </p:txBody>
        </p:sp>
        <p:sp>
          <p:nvSpPr>
            <p:cNvPr id="154712" name="Text Box 88"/>
            <p:cNvSpPr txBox="1">
              <a:spLocks noChangeArrowheads="1"/>
            </p:cNvSpPr>
            <p:nvPr/>
          </p:nvSpPr>
          <p:spPr bwMode="auto">
            <a:xfrm>
              <a:off x="3505200" y="5486400"/>
              <a:ext cx="1820863" cy="400110"/>
            </a:xfrm>
            <a:prstGeom prst="rect">
              <a:avLst/>
            </a:prstGeom>
            <a:noFill/>
            <a:ln w="19050" algn="ctr">
              <a:noFill/>
              <a:miter lim="800000"/>
              <a:headEnd/>
              <a:tailEnd type="none" w="lg" len="lg"/>
            </a:ln>
            <a:effectLst/>
          </p:spPr>
          <p:txBody>
            <a:bodyPr>
              <a:spAutoFit/>
            </a:bodyPr>
            <a:lstStyle/>
            <a:p>
              <a:pPr algn="ctr"/>
              <a:r>
                <a:rPr lang="en-US" sz="2000" b="1" dirty="0">
                  <a:latin typeface="Calibri" pitchFamily="34" charset="0"/>
                </a:rPr>
                <a:t>. . .</a:t>
              </a:r>
            </a:p>
          </p:txBody>
        </p:sp>
        <p:sp>
          <p:nvSpPr>
            <p:cNvPr id="154713" name="Text Box 89"/>
            <p:cNvSpPr txBox="1">
              <a:spLocks noChangeArrowheads="1"/>
            </p:cNvSpPr>
            <p:nvPr/>
          </p:nvSpPr>
          <p:spPr bwMode="auto">
            <a:xfrm>
              <a:off x="3505200" y="5867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n</a:t>
              </a:r>
            </a:p>
          </p:txBody>
        </p:sp>
        <p:sp>
          <p:nvSpPr>
            <p:cNvPr id="154715" name="Line 91"/>
            <p:cNvSpPr>
              <a:spLocks noChangeShapeType="1"/>
            </p:cNvSpPr>
            <p:nvPr/>
          </p:nvSpPr>
          <p:spPr bwMode="auto">
            <a:xfrm>
              <a:off x="3429000" y="4724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154716" name="Line 92"/>
            <p:cNvSpPr>
              <a:spLocks noChangeShapeType="1"/>
            </p:cNvSpPr>
            <p:nvPr/>
          </p:nvSpPr>
          <p:spPr bwMode="auto">
            <a:xfrm>
              <a:off x="3429000" y="5486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154717" name="Line 93"/>
            <p:cNvSpPr>
              <a:spLocks noChangeShapeType="1"/>
            </p:cNvSpPr>
            <p:nvPr/>
          </p:nvSpPr>
          <p:spPr bwMode="auto">
            <a:xfrm>
              <a:off x="3429000" y="5867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48" name="Line 91"/>
            <p:cNvSpPr>
              <a:spLocks noChangeShapeType="1"/>
            </p:cNvSpPr>
            <p:nvPr/>
          </p:nvSpPr>
          <p:spPr bwMode="auto">
            <a:xfrm>
              <a:off x="3429000" y="5105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49" name="Text Box 87"/>
            <p:cNvSpPr txBox="1">
              <a:spLocks noChangeArrowheads="1"/>
            </p:cNvSpPr>
            <p:nvPr/>
          </p:nvSpPr>
          <p:spPr bwMode="auto">
            <a:xfrm>
              <a:off x="3505200" y="5105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3</a:t>
              </a:r>
            </a:p>
          </p:txBody>
        </p:sp>
      </p:grpSp>
      <p:sp>
        <p:nvSpPr>
          <p:cNvPr id="22" name="Title 21"/>
          <p:cNvSpPr>
            <a:spLocks noGrp="1"/>
          </p:cNvSpPr>
          <p:nvPr>
            <p:ph type="title"/>
          </p:nvPr>
        </p:nvSpPr>
        <p:spPr>
          <a:xfrm>
            <a:off x="1905000" y="228600"/>
            <a:ext cx="8382000" cy="1141452"/>
          </a:xfrm>
        </p:spPr>
        <p:txBody>
          <a:bodyPr>
            <a:normAutofit fontScale="90000"/>
          </a:bodyPr>
          <a:lstStyle/>
          <a:p>
            <a:r>
              <a:rPr lang="en-US" sz="4400" dirty="0">
                <a:solidFill>
                  <a:schemeClr val="bg1">
                    <a:lumMod val="95000"/>
                  </a:schemeClr>
                </a:solidFill>
                <a:latin typeface="Calibri" panose="020F0502020204030204" pitchFamily="34" charset="0"/>
                <a:cs typeface="Calibri" panose="020F0502020204030204" pitchFamily="34" charset="0"/>
              </a:rPr>
              <a:t>Tokens and Claims </a:t>
            </a:r>
            <a:br>
              <a:rPr lang="en-US" dirty="0">
                <a:solidFill>
                  <a:schemeClr val="bg1">
                    <a:lumMod val="95000"/>
                  </a:schemeClr>
                </a:solidFill>
                <a:latin typeface="Calibri" panose="020F0502020204030204" pitchFamily="34" charset="0"/>
                <a:cs typeface="Calibri" panose="020F0502020204030204" pitchFamily="34" charset="0"/>
              </a:rPr>
            </a:br>
            <a:r>
              <a:rPr lang="en-US" dirty="0">
                <a:ln>
                  <a:noFill/>
                </a:ln>
                <a:solidFill>
                  <a:srgbClr val="00B050">
                    <a:alpha val="99000"/>
                  </a:srgbClr>
                </a:solidFill>
                <a:latin typeface="Calibri" panose="020F0502020204030204" pitchFamily="34" charset="0"/>
                <a:cs typeface="Calibri" panose="020F0502020204030204" pitchFamily="34" charset="0"/>
              </a:rPr>
              <a:t>Representing identity on the wire</a:t>
            </a:r>
            <a:br>
              <a:rPr dirty="0">
                <a:solidFill>
                  <a:schemeClr val="tx2"/>
                </a:solidFill>
              </a:rPr>
            </a:br>
            <a:endParaRPr lang="en-US" dirty="0"/>
          </a:p>
        </p:txBody>
      </p:sp>
      <p:sp>
        <p:nvSpPr>
          <p:cNvPr id="26" name="Content Placeholder 25"/>
          <p:cNvSpPr>
            <a:spLocks noGrp="1"/>
          </p:cNvSpPr>
          <p:nvPr>
            <p:ph type="body" sz="quarter" idx="10"/>
          </p:nvPr>
        </p:nvSpPr>
        <p:spPr>
          <a:xfrm>
            <a:off x="1874285" y="1480332"/>
            <a:ext cx="8382000" cy="1628138"/>
          </a:xfrm>
        </p:spPr>
        <p:txBody>
          <a:bodyPr>
            <a:normAutofit/>
          </a:bodyPr>
          <a:lstStyle/>
          <a:p>
            <a:r>
              <a:rPr lang="en-US" sz="2000" dirty="0">
                <a:solidFill>
                  <a:schemeClr val="accent1">
                    <a:lumMod val="60000"/>
                    <a:lumOff val="40000"/>
                  </a:schemeClr>
                </a:solidFill>
                <a:latin typeface="Calibri" panose="020F0502020204030204" pitchFamily="34" charset="0"/>
                <a:cs typeface="Calibri" panose="020F0502020204030204" pitchFamily="34" charset="0"/>
              </a:rPr>
              <a:t>A </a:t>
            </a:r>
            <a:r>
              <a:rPr lang="en-US" sz="2000" i="1" dirty="0">
                <a:solidFill>
                  <a:schemeClr val="accent1">
                    <a:lumMod val="60000"/>
                    <a:lumOff val="40000"/>
                  </a:schemeClr>
                </a:solidFill>
                <a:latin typeface="Calibri" panose="020F0502020204030204" pitchFamily="34" charset="0"/>
                <a:cs typeface="Calibri" panose="020F0502020204030204" pitchFamily="34" charset="0"/>
              </a:rPr>
              <a:t>token</a:t>
            </a:r>
            <a:r>
              <a:rPr lang="en-US" sz="2000" dirty="0">
                <a:solidFill>
                  <a:schemeClr val="accent1">
                    <a:lumMod val="60000"/>
                    <a:lumOff val="40000"/>
                  </a:schemeClr>
                </a:solidFill>
                <a:latin typeface="Calibri" panose="020F0502020204030204" pitchFamily="34" charset="0"/>
                <a:cs typeface="Calibri" panose="020F0502020204030204" pitchFamily="34" charset="0"/>
              </a:rPr>
              <a:t> is a set of bytes that expresses information about an identity</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This information consists of one or more </a:t>
            </a:r>
            <a:r>
              <a:rPr lang="en-US" sz="2000" i="1" dirty="0">
                <a:solidFill>
                  <a:schemeClr val="accent1">
                    <a:lumMod val="60000"/>
                    <a:lumOff val="40000"/>
                  </a:schemeClr>
                </a:solidFill>
                <a:latin typeface="Calibri" panose="020F0502020204030204" pitchFamily="34" charset="0"/>
                <a:cs typeface="Calibri" panose="020F0502020204030204" pitchFamily="34" charset="0"/>
              </a:rPr>
              <a:t>claims</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Each claim contains some information about the entity to which this token applies</a:t>
            </a:r>
          </a:p>
        </p:txBody>
      </p:sp>
      <p:grpSp>
        <p:nvGrpSpPr>
          <p:cNvPr id="7" name="Group 27"/>
          <p:cNvGrpSpPr/>
          <p:nvPr/>
        </p:nvGrpSpPr>
        <p:grpSpPr>
          <a:xfrm>
            <a:off x="1818562" y="4393446"/>
            <a:ext cx="3113442" cy="1667435"/>
            <a:chOff x="304800" y="4953000"/>
            <a:chExt cx="3113442" cy="1667435"/>
          </a:xfrm>
        </p:grpSpPr>
        <p:sp>
          <p:nvSpPr>
            <p:cNvPr id="23" name="Text Box 43"/>
            <p:cNvSpPr txBox="1">
              <a:spLocks noChangeArrowheads="1"/>
            </p:cNvSpPr>
            <p:nvPr/>
          </p:nvSpPr>
          <p:spPr bwMode="auto">
            <a:xfrm>
              <a:off x="304800" y="4953000"/>
              <a:ext cx="2133600" cy="1323439"/>
            </a:xfrm>
            <a:prstGeom prst="rect">
              <a:avLst/>
            </a:prstGeom>
            <a:noFill/>
            <a:ln w="19050" algn="ctr">
              <a:noFill/>
              <a:miter lim="800000"/>
              <a:headEnd/>
              <a:tailEnd type="none" w="lg" len="lg"/>
            </a:ln>
          </p:spPr>
          <p:txBody>
            <a:bodyPr wrap="square">
              <a:spAutoFit/>
            </a:bodyPr>
            <a:lstStyle/>
            <a:p>
              <a:pPr algn="ctr"/>
              <a:r>
                <a:rPr lang="en-US" sz="2000" i="1" dirty="0">
                  <a:solidFill>
                    <a:schemeClr val="accent1">
                      <a:lumMod val="60000"/>
                      <a:lumOff val="40000"/>
                    </a:schemeClr>
                  </a:solidFill>
                  <a:latin typeface="Calibri" panose="020F0502020204030204" pitchFamily="34" charset="0"/>
                  <a:cs typeface="Calibri" panose="020F0502020204030204" pitchFamily="34" charset="0"/>
                </a:rPr>
                <a:t>Indicates who created this token and guards against changes</a:t>
              </a:r>
            </a:p>
          </p:txBody>
        </p:sp>
        <p:sp>
          <p:nvSpPr>
            <p:cNvPr id="30" name="Freeform 29"/>
            <p:cNvSpPr/>
            <p:nvPr/>
          </p:nvSpPr>
          <p:spPr>
            <a:xfrm>
              <a:off x="1320501" y="6272605"/>
              <a:ext cx="2097741" cy="347830"/>
            </a:xfrm>
            <a:custGeom>
              <a:avLst/>
              <a:gdLst>
                <a:gd name="connsiteX0" fmla="*/ 0 w 2097741"/>
                <a:gd name="connsiteY0" fmla="*/ 0 h 652630"/>
                <a:gd name="connsiteX1" fmla="*/ 613186 w 2097741"/>
                <a:gd name="connsiteY1" fmla="*/ 623943 h 652630"/>
                <a:gd name="connsiteX2" fmla="*/ 2097741 w 2097741"/>
                <a:gd name="connsiteY2" fmla="*/ 172122 h 652630"/>
              </a:gdLst>
              <a:ahLst/>
              <a:cxnLst>
                <a:cxn ang="0">
                  <a:pos x="connsiteX0" y="connsiteY0"/>
                </a:cxn>
                <a:cxn ang="0">
                  <a:pos x="connsiteX1" y="connsiteY1"/>
                </a:cxn>
                <a:cxn ang="0">
                  <a:pos x="connsiteX2" y="connsiteY2"/>
                </a:cxn>
              </a:cxnLst>
              <a:rect l="l" t="t" r="r" b="b"/>
              <a:pathLst>
                <a:path w="2097741" h="652630">
                  <a:moveTo>
                    <a:pt x="0" y="0"/>
                  </a:moveTo>
                  <a:cubicBezTo>
                    <a:pt x="131781" y="297628"/>
                    <a:pt x="263563" y="595256"/>
                    <a:pt x="613186" y="623943"/>
                  </a:cubicBezTo>
                  <a:cubicBezTo>
                    <a:pt x="962809" y="652630"/>
                    <a:pt x="1530275" y="412376"/>
                    <a:pt x="2097741" y="172122"/>
                  </a:cubicBezTo>
                </a:path>
              </a:pathLst>
            </a:custGeom>
            <a:ln w="19050">
              <a:solidFill>
                <a:schemeClr val="bg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46659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dissolve">
                                      <p:cBhvr>
                                        <p:cTn id="7" dur="500"/>
                                        <p:tgtEl>
                                          <p:spTgt spid="2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dissolve">
                                      <p:cBhvr>
                                        <p:cTn id="20" dur="500"/>
                                        <p:tgtEl>
                                          <p:spTgt spid="26">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dissolve">
                                      <p:cBhvr>
                                        <p:cTn id="23" dur="500"/>
                                        <p:tgtEl>
                                          <p:spTgt spid="26">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dissolv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righ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489364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Journey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r>
              <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Windows Identity Foundation (WIF)</a:t>
            </a:r>
          </a:p>
          <a:p>
            <a:pPr marL="914400" lvl="1" indent="-457200">
              <a:buClr>
                <a:srgbClr val="FFFF00"/>
              </a:buClr>
              <a:buFont typeface="Webdings" panose="05030102010509060703" pitchFamily="18" charset="2"/>
              <a:buChar char="4"/>
            </a:pPr>
            <a:r>
              <a:rPr lang="en-US" sz="3200" dirty="0">
                <a:solidFill>
                  <a:srgbClr val="052F61">
                    <a:lumMod val="60000"/>
                    <a:lumOff val="40000"/>
                  </a:srgbClr>
                </a:solidFill>
                <a:latin typeface="Calibri" panose="020F0502020204030204" pitchFamily="34" charset="0"/>
                <a:cs typeface="Calibri" panose="020F0502020204030204" pitchFamily="34" charset="0"/>
              </a:rPr>
              <a:t>XML based – </a:t>
            </a:r>
            <a:r>
              <a:rPr lang="en-US" sz="3200" dirty="0" err="1">
                <a:solidFill>
                  <a:srgbClr val="052F61">
                    <a:lumMod val="60000"/>
                    <a:lumOff val="40000"/>
                  </a:srgbClr>
                </a:solidFill>
                <a:latin typeface="Calibri" panose="020F0502020204030204" pitchFamily="34" charset="0"/>
                <a:cs typeface="Calibri" panose="020F0502020204030204" pitchFamily="34" charset="0"/>
              </a:rPr>
              <a:t>web.config</a:t>
            </a:r>
            <a:r>
              <a:rPr lang="en-US" sz="3200" dirty="0">
                <a:solidFill>
                  <a:srgbClr val="052F61">
                    <a:lumMod val="60000"/>
                    <a:lumOff val="40000"/>
                  </a:srgbClr>
                </a:solidFill>
                <a:latin typeface="Calibri" panose="020F0502020204030204" pitchFamily="34" charset="0"/>
                <a:cs typeface="Calibri" panose="020F0502020204030204" pitchFamily="34" charset="0"/>
              </a:rPr>
              <a:t> – WS-Federation</a:t>
            </a:r>
          </a:p>
          <a:p>
            <a:pPr marL="457200" indent="-457200">
              <a:buClr>
                <a:srgbClr val="FFFF00"/>
              </a:buClr>
              <a:buFont typeface="Webdings" panose="05030102010509060703" pitchFamily="18" charset="2"/>
              <a:buChar char="4"/>
            </a:pPr>
            <a:r>
              <a:rPr lang="en-US" sz="3200" dirty="0">
                <a:solidFill>
                  <a:srgbClr val="052F61">
                    <a:lumMod val="60000"/>
                    <a:lumOff val="40000"/>
                  </a:srgbClr>
                </a:solidFill>
                <a:latin typeface="Calibri" panose="020F0502020204030204" pitchFamily="34" charset="0"/>
                <a:cs typeface="Calibri" panose="020F0502020204030204" pitchFamily="34" charset="0"/>
              </a:rPr>
              <a:t>Windows Identity Foundation (WIF-SAML)</a:t>
            </a: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r>
              <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Open Web Interface for .NET (OWIN) - OIDC</a:t>
            </a: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lang="en-US" sz="3200" dirty="0">
              <a:solidFill>
                <a:srgbClr val="052F61">
                  <a:lumMod val="60000"/>
                  <a:lumOff val="40000"/>
                </a:srgbClr>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3" name="Picture 2">
            <a:extLst>
              <a:ext uri="{FF2B5EF4-FFF2-40B4-BE49-F238E27FC236}">
                <a16:creationId xmlns:a16="http://schemas.microsoft.com/office/drawing/2014/main" id="{76F1EE90-B0F4-45B7-A5EC-D42B090D8781}"/>
              </a:ext>
            </a:extLst>
          </p:cNvPr>
          <p:cNvPicPr>
            <a:picLocks noChangeAspect="1"/>
          </p:cNvPicPr>
          <p:nvPr/>
        </p:nvPicPr>
        <p:blipFill>
          <a:blip r:embed="rId2"/>
          <a:stretch>
            <a:fillRect/>
          </a:stretch>
        </p:blipFill>
        <p:spPr>
          <a:xfrm>
            <a:off x="1424758" y="4164078"/>
            <a:ext cx="8382726" cy="2400508"/>
          </a:xfrm>
          <a:prstGeom prst="rect">
            <a:avLst/>
          </a:prstGeom>
        </p:spPr>
      </p:pic>
    </p:spTree>
    <p:extLst>
      <p:ext uri="{BB962C8B-B14F-4D97-AF65-F5344CB8AC3E}">
        <p14:creationId xmlns:p14="http://schemas.microsoft.com/office/powerpoint/2010/main" val="18380808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F783F-8931-46E9-83C9-5D316C89085B}"/>
              </a:ext>
            </a:extLst>
          </p:cNvPr>
          <p:cNvPicPr>
            <a:picLocks noChangeAspect="1"/>
          </p:cNvPicPr>
          <p:nvPr/>
        </p:nvPicPr>
        <p:blipFill>
          <a:blip r:embed="rId2"/>
          <a:stretch>
            <a:fillRect/>
          </a:stretch>
        </p:blipFill>
        <p:spPr>
          <a:xfrm>
            <a:off x="822960" y="78462"/>
            <a:ext cx="10119359" cy="6708418"/>
          </a:xfrm>
          <a:prstGeom prst="rect">
            <a:avLst/>
          </a:prstGeom>
        </p:spPr>
      </p:pic>
    </p:spTree>
    <p:extLst>
      <p:ext uri="{BB962C8B-B14F-4D97-AF65-F5344CB8AC3E}">
        <p14:creationId xmlns:p14="http://schemas.microsoft.com/office/powerpoint/2010/main" val="33455799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45522-54EB-4496-8C2D-73AE37288F67}"/>
              </a:ext>
            </a:extLst>
          </p:cNvPr>
          <p:cNvPicPr>
            <a:picLocks noChangeAspect="1"/>
          </p:cNvPicPr>
          <p:nvPr/>
        </p:nvPicPr>
        <p:blipFill>
          <a:blip r:embed="rId2"/>
          <a:stretch>
            <a:fillRect/>
          </a:stretch>
        </p:blipFill>
        <p:spPr>
          <a:xfrm>
            <a:off x="1447800" y="1389540"/>
            <a:ext cx="9296400" cy="5265616"/>
          </a:xfrm>
          <a:prstGeom prst="rect">
            <a:avLst/>
          </a:prstGeom>
        </p:spPr>
      </p:pic>
      <p:sp>
        <p:nvSpPr>
          <p:cNvPr id="5" name="Rectangle 4">
            <a:extLst>
              <a:ext uri="{FF2B5EF4-FFF2-40B4-BE49-F238E27FC236}">
                <a16:creationId xmlns:a16="http://schemas.microsoft.com/office/drawing/2014/main" id="{1B8B8483-4874-4E05-8555-3D4CA52AFC55}"/>
              </a:ext>
            </a:extLst>
          </p:cNvPr>
          <p:cNvSpPr/>
          <p:nvPr/>
        </p:nvSpPr>
        <p:spPr>
          <a:xfrm>
            <a:off x="1371600" y="202844"/>
            <a:ext cx="3605474"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OpenID Connect</a:t>
            </a:r>
            <a:endParaRPr lang="en-NZ" sz="4000" dirty="0"/>
          </a:p>
        </p:txBody>
      </p:sp>
    </p:spTree>
    <p:extLst>
      <p:ext uri="{BB962C8B-B14F-4D97-AF65-F5344CB8AC3E}">
        <p14:creationId xmlns:p14="http://schemas.microsoft.com/office/powerpoint/2010/main" val="2726416495"/>
      </p:ext>
    </p:extLst>
  </p:cSld>
  <p:clrMapOvr>
    <a:masterClrMapping/>
  </p:clrMapOvr>
  <p:transition>
    <p:fad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2842</TotalTime>
  <Words>1005</Words>
  <Application>Microsoft Office PowerPoint</Application>
  <PresentationFormat>Widescreen</PresentationFormat>
  <Paragraphs>216</Paragraphs>
  <Slides>39</Slides>
  <Notes>1</Notes>
  <HiddenSlides>5</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39</vt:i4>
      </vt:variant>
    </vt:vector>
  </HeadingPairs>
  <TitlesOfParts>
    <vt:vector size="53"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The Microsoft Identity Platform </vt:lpstr>
      <vt:lpstr>In the beginning … </vt:lpstr>
      <vt:lpstr>Defining the Problem Working with identity is too hard (1)</vt:lpstr>
      <vt:lpstr>Defining the Problem Working with identity is too hard (2)</vt:lpstr>
      <vt:lpstr>Tokens and Claims  Representing identity on the wire </vt:lpstr>
      <vt:lpstr>PowerPoint Presentation</vt:lpstr>
      <vt:lpstr>The Platform (not the Product!)</vt:lpstr>
      <vt:lpstr>PowerPoint Presentation</vt:lpstr>
      <vt:lpstr>PowerPoint Presentation</vt:lpstr>
      <vt:lpstr>PowerPoint Presentation</vt:lpstr>
      <vt:lpstr>Scenarios</vt:lpstr>
      <vt:lpstr>Scenarios</vt:lpstr>
      <vt:lpstr>The Format – Auth0</vt:lpstr>
      <vt:lpstr>The Format – Auth0</vt:lpstr>
      <vt:lpstr>The Format – SPA</vt:lpstr>
      <vt:lpstr>The Format – Web</vt:lpstr>
      <vt:lpstr>The Format – Native (User)</vt:lpstr>
      <vt:lpstr>The Format – Native (Application)</vt:lpstr>
      <vt:lpstr>The Format – Web API</vt:lpstr>
      <vt:lpstr>The OS</vt:lpstr>
      <vt:lpstr>The Menu</vt:lpstr>
      <vt:lpstr>ADAL - MSAL</vt:lpstr>
      <vt:lpstr>PowerPoint Presentation</vt:lpstr>
      <vt:lpstr>Types of tenant </vt:lpstr>
      <vt:lpstr>Resources / scopes </vt:lpstr>
      <vt:lpstr>The rest </vt:lpstr>
      <vt:lpstr>ADAL – MSAL - code</vt:lpstr>
      <vt:lpstr>PowerPoint Presentation</vt:lpstr>
      <vt:lpstr>PowerPoint Presentation</vt:lpstr>
      <vt:lpstr>PowerPoint Presentation</vt:lpstr>
      <vt:lpstr>Microsoft Authentication Libraries (MSAL)</vt:lpstr>
      <vt:lpstr>It’s EASY and you get stuff for FREE</vt:lpstr>
      <vt:lpstr>Best practice for single sign on</vt:lpstr>
      <vt:lpstr>PowerPoint Presentation</vt:lpstr>
      <vt:lpstr>Best practices for updating to MSAL</vt:lpstr>
      <vt:lpstr>Best Practices</vt:lpstr>
      <vt:lpstr>Golden Rules for Tokens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75</cp:revision>
  <dcterms:created xsi:type="dcterms:W3CDTF">2014-09-12T02:12:56Z</dcterms:created>
  <dcterms:modified xsi:type="dcterms:W3CDTF">2019-11-26T03:49:00Z</dcterms:modified>
</cp:coreProperties>
</file>